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8.xml" ContentType="application/vnd.openxmlformats-officedocument.presentationml.notesSlide+xml"/>
  <Override PartName="/ppt/charts/chart6.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notesSlides/notesSlide12.xml" ContentType="application/vnd.openxmlformats-officedocument.presentationml.notesSlide+xml"/>
  <Override PartName="/ppt/charts/chart13.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6" r:id="rId2"/>
    <p:sldId id="257" r:id="rId3"/>
    <p:sldId id="262" r:id="rId4"/>
    <p:sldId id="263" r:id="rId5"/>
    <p:sldId id="258" r:id="rId6"/>
    <p:sldId id="264" r:id="rId7"/>
    <p:sldId id="265" r:id="rId8"/>
    <p:sldId id="266" r:id="rId9"/>
    <p:sldId id="267" r:id="rId10"/>
    <p:sldId id="268" r:id="rId11"/>
    <p:sldId id="269" r:id="rId12"/>
    <p:sldId id="271" r:id="rId13"/>
    <p:sldId id="259" r:id="rId14"/>
    <p:sldId id="260" r:id="rId15"/>
  </p:sldIdLst>
  <p:sldSz cx="50800000" cy="28575000"/>
  <p:notesSz cx="28575000" cy="50800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00">
          <p15:clr>
            <a:srgbClr val="A4A3A4"/>
          </p15:clr>
        </p15:guide>
        <p15:guide id="2" pos="160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C52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snapToObjects="1">
      <p:cViewPr varScale="1">
        <p:scale>
          <a:sx n="20" d="100"/>
          <a:sy n="20" d="100"/>
        </p:scale>
        <p:origin x="629" y="19"/>
      </p:cViewPr>
      <p:guideLst>
        <p:guide orient="horz" pos="9000"/>
        <p:guide pos="160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xml"/><Relationship Id="rId1" Type="http://schemas.microsoft.com/office/2011/relationships/chartStyle" Target="style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3.411650958402928E-2"/>
          <c:y val="7.1818955012354177E-2"/>
          <c:w val="0.94378753585509478"/>
          <c:h val="0.80865338158699807"/>
        </c:manualLayout>
      </c:layout>
      <c:barChart>
        <c:barDir val="col"/>
        <c:grouping val="clustered"/>
        <c:varyColors val="0"/>
        <c:ser>
          <c:idx val="0"/>
          <c:order val="0"/>
          <c:tx>
            <c:strRef>
              <c:f>Sheet1!$B$1</c:f>
              <c:strCache>
                <c:ptCount val="1"/>
                <c:pt idx="0">
                  <c:v>FY 22</c:v>
                </c:pt>
              </c:strCache>
            </c:strRef>
          </c:tx>
          <c:spPr>
            <a:pattFill prst="narHorz">
              <a:fgClr>
                <a:schemeClr val="accent3">
                  <a:shade val="76000"/>
                </a:schemeClr>
              </a:fgClr>
              <a:bgClr>
                <a:schemeClr val="accent3">
                  <a:shade val="76000"/>
                  <a:lumMod val="20000"/>
                  <a:lumOff val="80000"/>
                </a:schemeClr>
              </a:bgClr>
            </a:pattFill>
            <a:ln>
              <a:noFill/>
            </a:ln>
            <a:effectLst>
              <a:innerShdw blurRad="114300">
                <a:schemeClr val="accent3">
                  <a:shade val="76000"/>
                </a:schemeClr>
              </a:innerShdw>
            </a:effectLst>
          </c:spPr>
          <c:invertIfNegative val="0"/>
          <c:dLbls>
            <c:spPr>
              <a:noFill/>
              <a:ln>
                <a:noFill/>
              </a:ln>
              <a:effectLst/>
            </c:spPr>
            <c:txPr>
              <a:bodyPr rot="0" spcFirstLastPara="1" vertOverflow="ellipsis" vert="horz" wrap="square" anchor="ctr" anchorCtr="1"/>
              <a:lstStyle/>
              <a:p>
                <a:pPr>
                  <a:defRPr sz="4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stdErr"/>
            <c:noEndCap val="0"/>
            <c:spPr>
              <a:noFill/>
              <a:ln w="9525">
                <a:solidFill>
                  <a:schemeClr val="tx1">
                    <a:lumMod val="50000"/>
                    <a:lumOff val="50000"/>
                  </a:schemeClr>
                </a:solidFill>
                <a:round/>
              </a:ln>
              <a:effectLst/>
            </c:spPr>
          </c:errBars>
          <c:val>
            <c:numRef>
              <c:f>Sheet1!$B$2</c:f>
              <c:numCache>
                <c:formatCode>General</c:formatCode>
                <c:ptCount val="1"/>
                <c:pt idx="0">
                  <c:v>373.9199999999999</c:v>
                </c:pt>
              </c:numCache>
            </c:numRef>
          </c:val>
          <c:extLst>
            <c:ext xmlns:c16="http://schemas.microsoft.com/office/drawing/2014/chart" uri="{C3380CC4-5D6E-409C-BE32-E72D297353CC}">
              <c16:uniqueId val="{00000001-6D45-45E6-BC1E-1F2098F77ABA}"/>
            </c:ext>
          </c:extLst>
        </c:ser>
        <c:ser>
          <c:idx val="1"/>
          <c:order val="1"/>
          <c:tx>
            <c:strRef>
              <c:f>Sheet1!$C$1</c:f>
              <c:strCache>
                <c:ptCount val="1"/>
                <c:pt idx="0">
                  <c:v>FY 21</c:v>
                </c:pt>
              </c:strCache>
            </c:strRef>
          </c:tx>
          <c:spPr>
            <a:pattFill prst="narHorz">
              <a:fgClr>
                <a:schemeClr val="accent3">
                  <a:tint val="77000"/>
                </a:schemeClr>
              </a:fgClr>
              <a:bgClr>
                <a:schemeClr val="accent3">
                  <a:tint val="77000"/>
                  <a:lumMod val="20000"/>
                  <a:lumOff val="80000"/>
                </a:schemeClr>
              </a:bgClr>
            </a:pattFill>
            <a:ln>
              <a:noFill/>
            </a:ln>
            <a:effectLst>
              <a:innerShdw blurRad="114300">
                <a:schemeClr val="accent3">
                  <a:tint val="77000"/>
                </a:schemeClr>
              </a:inn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D45-45E6-BC1E-1F2098F77AB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errBars>
            <c:errBarType val="both"/>
            <c:errValType val="stdErr"/>
            <c:noEndCap val="0"/>
            <c:spPr>
              <a:noFill/>
              <a:ln w="9525">
                <a:solidFill>
                  <a:schemeClr val="tx1">
                    <a:lumMod val="50000"/>
                    <a:lumOff val="50000"/>
                  </a:schemeClr>
                </a:solidFill>
                <a:round/>
              </a:ln>
              <a:effectLst/>
            </c:spPr>
          </c:errBars>
          <c:val>
            <c:numRef>
              <c:f>Sheet1!$C$2</c:f>
              <c:numCache>
                <c:formatCode>0.00</c:formatCode>
                <c:ptCount val="1"/>
                <c:pt idx="0">
                  <c:v>397.1400000000001</c:v>
                </c:pt>
              </c:numCache>
            </c:numRef>
          </c:val>
          <c:extLst>
            <c:ext xmlns:c16="http://schemas.microsoft.com/office/drawing/2014/chart" uri="{C3380CC4-5D6E-409C-BE32-E72D297353CC}">
              <c16:uniqueId val="{00000003-6D45-45E6-BC1E-1F2098F77ABA}"/>
            </c:ext>
          </c:extLst>
        </c:ser>
        <c:dLbls>
          <c:showLegendKey val="0"/>
          <c:showVal val="0"/>
          <c:showCatName val="0"/>
          <c:showSerName val="0"/>
          <c:showPercent val="0"/>
          <c:showBubbleSize val="0"/>
        </c:dLbls>
        <c:gapWidth val="157"/>
        <c:overlap val="-25"/>
        <c:axId val="46360832"/>
        <c:axId val="46362624"/>
      </c:barChart>
      <c:catAx>
        <c:axId val="46360832"/>
        <c:scaling>
          <c:orientation val="minMax"/>
        </c:scaling>
        <c:delete val="1"/>
        <c:axPos val="b"/>
        <c:numFmt formatCode="General" sourceLinked="1"/>
        <c:majorTickMark val="none"/>
        <c:minorTickMark val="none"/>
        <c:tickLblPos val="nextTo"/>
        <c:crossAx val="46362624"/>
        <c:crosses val="autoZero"/>
        <c:auto val="1"/>
        <c:lblAlgn val="ctr"/>
        <c:lblOffset val="100"/>
        <c:noMultiLvlLbl val="0"/>
      </c:catAx>
      <c:valAx>
        <c:axId val="46362624"/>
        <c:scaling>
          <c:orientation val="minMax"/>
          <c:min val="25"/>
        </c:scaling>
        <c:delete val="0"/>
        <c:axPos val="r"/>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360832"/>
        <c:crosses val="max"/>
        <c:crossBetween val="between"/>
        <c:majorUnit val="25"/>
      </c:valAx>
      <c:spPr>
        <a:noFill/>
        <a:ln>
          <a:noFill/>
        </a:ln>
        <a:effectLst/>
      </c:spPr>
    </c:plotArea>
    <c:legend>
      <c:legendPos val="b"/>
      <c:layout>
        <c:manualLayout>
          <c:xMode val="edge"/>
          <c:yMode val="edge"/>
          <c:x val="0.14848537101358986"/>
          <c:y val="0.92053842444530543"/>
          <c:w val="0.67070970654510242"/>
          <c:h val="5.5326002592036121E-2"/>
        </c:manualLayout>
      </c:layout>
      <c:overlay val="1"/>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40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411650958402928E-2"/>
          <c:y val="7.1818955012354177E-2"/>
          <c:w val="0.94378753585509478"/>
          <c:h val="0.80865338158699807"/>
        </c:manualLayout>
      </c:layout>
      <c:bar3DChart>
        <c:barDir val="col"/>
        <c:grouping val="clustered"/>
        <c:varyColors val="0"/>
        <c:ser>
          <c:idx val="0"/>
          <c:order val="0"/>
          <c:tx>
            <c:strRef>
              <c:f>Sheet1!$B$1</c:f>
              <c:strCache>
                <c:ptCount val="1"/>
                <c:pt idx="0">
                  <c:v>FY 22</c:v>
                </c:pt>
              </c:strCache>
            </c:strRef>
          </c:tx>
          <c:spPr>
            <a:solidFill>
              <a:schemeClr val="accent3">
                <a:shade val="65000"/>
              </a:schemeClr>
            </a:solidFill>
            <a:ln>
              <a:noFill/>
            </a:ln>
            <a:effectLst/>
            <a:sp3d/>
          </c:spPr>
          <c:invertIfNegative val="0"/>
          <c:dLbls>
            <c:dLbl>
              <c:idx val="0"/>
              <c:layout>
                <c:manualLayout>
                  <c:x val="-7.6743790671971205E-3"/>
                  <c:y val="-5.3156794695952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2F-450F-8427-F61F991D25CD}"/>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#,##0.00</c:formatCode>
                <c:ptCount val="1"/>
                <c:pt idx="0">
                  <c:v>51.61</c:v>
                </c:pt>
              </c:numCache>
            </c:numRef>
          </c:val>
          <c:extLst>
            <c:ext xmlns:c16="http://schemas.microsoft.com/office/drawing/2014/chart" uri="{C3380CC4-5D6E-409C-BE32-E72D297353CC}">
              <c16:uniqueId val="{00000001-132F-450F-8427-F61F991D25CD}"/>
            </c:ext>
          </c:extLst>
        </c:ser>
        <c:ser>
          <c:idx val="1"/>
          <c:order val="1"/>
          <c:tx>
            <c:strRef>
              <c:f>Sheet1!$C$1</c:f>
              <c:strCache>
                <c:ptCount val="1"/>
                <c:pt idx="0">
                  <c:v>FY 21</c:v>
                </c:pt>
              </c:strCache>
            </c:strRef>
          </c:tx>
          <c:spPr>
            <a:solidFill>
              <a:schemeClr val="accent3"/>
            </a:solidFill>
            <a:ln>
              <a:noFill/>
            </a:ln>
            <a:effectLst/>
            <a:sp3d/>
          </c:spPr>
          <c:invertIfNegative val="0"/>
          <c:dLbls>
            <c:dLbl>
              <c:idx val="0"/>
              <c:layout>
                <c:manualLayout>
                  <c:x val="0.10285718770990435"/>
                  <c:y val="-4.56934768026527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32F-450F-8427-F61F991D25CD}"/>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#,##0.00</c:formatCode>
                <c:ptCount val="1"/>
                <c:pt idx="0">
                  <c:v>52.34</c:v>
                </c:pt>
              </c:numCache>
            </c:numRef>
          </c:val>
          <c:extLst>
            <c:ext xmlns:c16="http://schemas.microsoft.com/office/drawing/2014/chart" uri="{C3380CC4-5D6E-409C-BE32-E72D297353CC}">
              <c16:uniqueId val="{00000003-132F-450F-8427-F61F991D25CD}"/>
            </c:ext>
          </c:extLst>
        </c:ser>
        <c:ser>
          <c:idx val="2"/>
          <c:order val="2"/>
          <c:tx>
            <c:strRef>
              <c:f>Sheet1!$D$1</c:f>
              <c:strCache>
                <c:ptCount val="1"/>
                <c:pt idx="0">
                  <c:v>Series 3</c:v>
                </c:pt>
              </c:strCache>
            </c:strRef>
          </c:tx>
          <c:spPr>
            <a:solidFill>
              <a:schemeClr val="accent3">
                <a:tint val="6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Sheet1!$A$1:$C$4</c:f>
              <c:multiLvlStrCache>
                <c:ptCount val="2"/>
                <c:lvl>
                  <c:pt idx="0">
                    <c:v>FY 21</c:v>
                  </c:pt>
                  <c:pt idx="1">
                    <c:v>52.34</c:v>
                  </c:pt>
                </c:lvl>
                <c:lvl>
                  <c:pt idx="0">
                    <c:v>FY 22</c:v>
                  </c:pt>
                  <c:pt idx="1">
                    <c:v>51.61</c:v>
                  </c:pt>
                </c:lvl>
                <c:lvl>
                  <c:pt idx="0">
                    <c:v> </c:v>
                  </c:pt>
                </c:lvl>
              </c:multiLvlStrCache>
            </c:multiLvlStrRef>
          </c:cat>
          <c:val>
            <c:numRef>
              <c:f>Sheet1!$D$1</c:f>
            </c:numRef>
          </c:val>
          <c:extLst>
            <c:ext xmlns:c16="http://schemas.microsoft.com/office/drawing/2014/chart" uri="{C3380CC4-5D6E-409C-BE32-E72D297353CC}">
              <c16:uniqueId val="{00000004-132F-450F-8427-F61F991D25CD}"/>
            </c:ext>
          </c:extLst>
        </c:ser>
        <c:dLbls>
          <c:showLegendKey val="0"/>
          <c:showVal val="1"/>
          <c:showCatName val="0"/>
          <c:showSerName val="0"/>
          <c:showPercent val="0"/>
          <c:showBubbleSize val="0"/>
        </c:dLbls>
        <c:gapWidth val="150"/>
        <c:shape val="box"/>
        <c:axId val="83222912"/>
        <c:axId val="83224448"/>
        <c:axId val="0"/>
      </c:bar3DChart>
      <c:catAx>
        <c:axId val="832229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3224448"/>
        <c:crossesAt val="35"/>
        <c:auto val="1"/>
        <c:lblAlgn val="ctr"/>
        <c:lblOffset val="100"/>
        <c:noMultiLvlLbl val="0"/>
      </c:catAx>
      <c:valAx>
        <c:axId val="83224448"/>
        <c:scaling>
          <c:orientation val="minMax"/>
          <c:max val="55"/>
          <c:min val="40"/>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0" b="0" i="0" u="none" strike="noStrike" kern="1200" baseline="0">
                <a:solidFill>
                  <a:schemeClr val="tx1">
                    <a:lumMod val="65000"/>
                    <a:lumOff val="35000"/>
                  </a:schemeClr>
                </a:solidFill>
                <a:latin typeface="+mn-lt"/>
                <a:ea typeface="+mn-ea"/>
                <a:cs typeface="+mn-cs"/>
              </a:defRPr>
            </a:pPr>
            <a:endParaRPr lang="en-US"/>
          </a:p>
        </c:txPr>
        <c:crossAx val="83222912"/>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pieChart>
        <c:varyColors val="1"/>
        <c:ser>
          <c:idx val="0"/>
          <c:order val="0"/>
          <c:tx>
            <c:strRef>
              <c:f>Sheet1!$B$1</c:f>
              <c:strCache>
                <c:ptCount val="1"/>
                <c:pt idx="0">
                  <c:v>FY 22</c:v>
                </c:pt>
              </c:strCache>
            </c:strRef>
          </c:tx>
          <c:dPt>
            <c:idx val="0"/>
            <c:bubble3D val="0"/>
            <c:spPr>
              <a:solidFill>
                <a:schemeClr val="accent4">
                  <a:shade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B71-4B5C-82F6-AFA7F3FC530D}"/>
              </c:ext>
            </c:extLst>
          </c:dPt>
          <c:dPt>
            <c:idx val="1"/>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B71-4B5C-82F6-AFA7F3FC530D}"/>
              </c:ext>
            </c:extLst>
          </c:dPt>
          <c:dPt>
            <c:idx val="2"/>
            <c:bubble3D val="0"/>
            <c:spPr>
              <a:solidFill>
                <a:schemeClr val="accent4">
                  <a:tint val="6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B71-4B5C-82F6-AFA7F3FC530D}"/>
              </c:ext>
            </c:extLst>
          </c:dPt>
          <c:dLbls>
            <c:dLbl>
              <c:idx val="2"/>
              <c:layout>
                <c:manualLayout>
                  <c:x val="2.6924293063208229E-2"/>
                  <c:y val="0.1148558875143668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B71-4B5C-82F6-AFA7F3FC530D}"/>
                </c:ext>
              </c:extLst>
            </c:dLbl>
            <c:spPr>
              <a:noFill/>
              <a:ln>
                <a:noFill/>
              </a:ln>
              <a:effectLst/>
            </c:spPr>
            <c:txPr>
              <a:bodyPr/>
              <a:lstStyle/>
              <a:p>
                <a:pPr>
                  <a:defRPr sz="6000"/>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Sugar</c:v>
                </c:pt>
                <c:pt idx="1">
                  <c:v>Distillery</c:v>
                </c:pt>
                <c:pt idx="2">
                  <c:v>Co-Generation</c:v>
                </c:pt>
              </c:strCache>
            </c:strRef>
          </c:cat>
          <c:val>
            <c:numRef>
              <c:f>Sheet1!$B$2:$B$4</c:f>
              <c:numCache>
                <c:formatCode>_(* #,##0.00_);_(* \(#,##0.00\);_(* "-"??_);_(@_)</c:formatCode>
                <c:ptCount val="3"/>
                <c:pt idx="0">
                  <c:v>1596.24</c:v>
                </c:pt>
                <c:pt idx="1">
                  <c:v>326.20999999999987</c:v>
                </c:pt>
                <c:pt idx="2">
                  <c:v>51.61</c:v>
                </c:pt>
              </c:numCache>
            </c:numRef>
          </c:val>
          <c:extLst>
            <c:ext xmlns:c16="http://schemas.microsoft.com/office/drawing/2014/chart" uri="{C3380CC4-5D6E-409C-BE32-E72D297353CC}">
              <c16:uniqueId val="{00000006-EB71-4B5C-82F6-AFA7F3FC530D}"/>
            </c:ext>
          </c:extLst>
        </c:ser>
        <c:dLbls>
          <c:showLegendKey val="0"/>
          <c:showVal val="1"/>
          <c:showCatName val="0"/>
          <c:showSerName val="0"/>
          <c:showPercent val="0"/>
          <c:showBubbleSize val="0"/>
          <c:showLeaderLines val="0"/>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7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70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Sheet1!$B$1</c:f>
              <c:strCache>
                <c:ptCount val="1"/>
                <c:pt idx="0">
                  <c:v>FY 21</c:v>
                </c:pt>
              </c:strCache>
            </c:strRef>
          </c:tx>
          <c:dPt>
            <c:idx val="0"/>
            <c:bubble3D val="0"/>
            <c:spPr>
              <a:solidFill>
                <a:schemeClr val="accent3">
                  <a:shade val="65000"/>
                </a:schemeClr>
              </a:solidFill>
              <a:ln w="19050">
                <a:solidFill>
                  <a:schemeClr val="lt1"/>
                </a:solidFill>
              </a:ln>
              <a:effectLst/>
            </c:spPr>
            <c:extLst>
              <c:ext xmlns:c16="http://schemas.microsoft.com/office/drawing/2014/chart" uri="{C3380CC4-5D6E-409C-BE32-E72D297353CC}">
                <c16:uniqueId val="{00000001-CF1F-415A-AFAB-39CAF3A82C3C}"/>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F1F-415A-AFAB-39CAF3A82C3C}"/>
              </c:ext>
            </c:extLst>
          </c:dPt>
          <c:dPt>
            <c:idx val="2"/>
            <c:bubble3D val="0"/>
            <c:spPr>
              <a:solidFill>
                <a:schemeClr val="accent3">
                  <a:tint val="65000"/>
                </a:schemeClr>
              </a:solidFill>
              <a:ln w="19050">
                <a:solidFill>
                  <a:schemeClr val="lt1"/>
                </a:solidFill>
              </a:ln>
              <a:effectLst/>
            </c:spPr>
            <c:extLst>
              <c:ext xmlns:c16="http://schemas.microsoft.com/office/drawing/2014/chart" uri="{C3380CC4-5D6E-409C-BE32-E72D297353CC}">
                <c16:uniqueId val="{00000005-CF1F-415A-AFAB-39CAF3A82C3C}"/>
              </c:ext>
            </c:extLst>
          </c:dPt>
          <c:dLbls>
            <c:dLbl>
              <c:idx val="2"/>
              <c:layout>
                <c:manualLayout>
                  <c:x val="4.4132787223963951E-2"/>
                  <c:y val="3.331839263320420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F1F-415A-AFAB-39CAF3A82C3C}"/>
                </c:ext>
              </c:extLst>
            </c:dLbl>
            <c:spPr>
              <a:noFill/>
              <a:ln>
                <a:noFill/>
              </a:ln>
              <a:effectLst/>
            </c:sp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Sugar</c:v>
                </c:pt>
                <c:pt idx="1">
                  <c:v>Distillery</c:v>
                </c:pt>
                <c:pt idx="2">
                  <c:v>Co-Generation</c:v>
                </c:pt>
              </c:strCache>
            </c:strRef>
          </c:cat>
          <c:val>
            <c:numRef>
              <c:f>Sheet1!$B$2:$B$4</c:f>
              <c:numCache>
                <c:formatCode>#,##0.00</c:formatCode>
                <c:ptCount val="3"/>
                <c:pt idx="0">
                  <c:v>1625.84</c:v>
                </c:pt>
                <c:pt idx="1">
                  <c:v>160.66999999999999</c:v>
                </c:pt>
                <c:pt idx="2">
                  <c:v>52.34</c:v>
                </c:pt>
              </c:numCache>
            </c:numRef>
          </c:val>
          <c:extLst>
            <c:ext xmlns:c16="http://schemas.microsoft.com/office/drawing/2014/chart" uri="{C3380CC4-5D6E-409C-BE32-E72D297353CC}">
              <c16:uniqueId val="{00000006-CF1F-415A-AFAB-39CAF3A82C3C}"/>
            </c:ext>
          </c:extLst>
        </c:ser>
        <c:dLbls>
          <c:showLegendKey val="0"/>
          <c:showVal val="1"/>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70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sz="60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9763393863274734"/>
          <c:y val="6.0948570923980351E-2"/>
          <c:w val="0.77726414826182089"/>
          <c:h val="0.83857190299675"/>
        </c:manualLayout>
      </c:layout>
      <c:barChart>
        <c:barDir val="bar"/>
        <c:grouping val="clustered"/>
        <c:varyColors val="0"/>
        <c:ser>
          <c:idx val="0"/>
          <c:order val="0"/>
          <c:tx>
            <c:strRef>
              <c:f>Sheet1!$B$1</c:f>
              <c:strCache>
                <c:ptCount val="1"/>
                <c:pt idx="0">
                  <c:v>FY 21</c:v>
                </c:pt>
              </c:strCache>
            </c:strRef>
          </c:tx>
          <c:spPr>
            <a:solidFill>
              <a:schemeClr val="accent5">
                <a:shade val="76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7000" b="0" i="0" u="none" strike="noStrike" kern="1200" baseline="0">
                    <a:solidFill>
                      <a:schemeClr val="tx1"/>
                    </a:solidFill>
                    <a:latin typeface="Archivo Black"/>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Sheet1!$A$2:$A$6</c:f>
              <c:strCache>
                <c:ptCount val="5"/>
                <c:pt idx="0">
                  <c:v>EAT</c:v>
                </c:pt>
                <c:pt idx="1">
                  <c:v>EBT</c:v>
                </c:pt>
                <c:pt idx="2">
                  <c:v>EBDT</c:v>
                </c:pt>
                <c:pt idx="3">
                  <c:v>EBIDT</c:v>
                </c:pt>
                <c:pt idx="4">
                  <c:v>Revenue from operations</c:v>
                </c:pt>
              </c:strCache>
            </c:strRef>
          </c:cat>
          <c:val>
            <c:numRef>
              <c:f>Sheet1!$B$2:$B$6</c:f>
              <c:numCache>
                <c:formatCode>_(* #,##0.00_);_(* \(#,##0.00\);_(* "-"??_);_(@_)</c:formatCode>
                <c:ptCount val="5"/>
                <c:pt idx="0">
                  <c:v>91.54</c:v>
                </c:pt>
                <c:pt idx="1">
                  <c:v>119.8</c:v>
                </c:pt>
                <c:pt idx="2">
                  <c:v>160.69999999999999</c:v>
                </c:pt>
                <c:pt idx="3">
                  <c:v>208.35000000000005</c:v>
                </c:pt>
                <c:pt idx="4">
                  <c:v>1838.85</c:v>
                </c:pt>
              </c:numCache>
            </c:numRef>
          </c:val>
          <c:extLst>
            <c:ext xmlns:c16="http://schemas.microsoft.com/office/drawing/2014/chart" uri="{C3380CC4-5D6E-409C-BE32-E72D297353CC}">
              <c16:uniqueId val="{00000005-0D93-4122-BCE1-564A8AE74C6A}"/>
            </c:ext>
          </c:extLst>
        </c:ser>
        <c:ser>
          <c:idx val="1"/>
          <c:order val="1"/>
          <c:tx>
            <c:strRef>
              <c:f>Sheet1!$C$1</c:f>
              <c:strCache>
                <c:ptCount val="1"/>
                <c:pt idx="0">
                  <c:v>FY 22</c:v>
                </c:pt>
              </c:strCache>
            </c:strRef>
          </c:tx>
          <c:spPr>
            <a:solidFill>
              <a:schemeClr val="accent5">
                <a:tint val="77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7000" b="0" i="0" u="none" strike="noStrike" kern="1200" baseline="0">
                    <a:solidFill>
                      <a:schemeClr val="dk1"/>
                    </a:solidFill>
                    <a:latin typeface="Archivo Black"/>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Sheet1!$A$2:$A$6</c:f>
              <c:strCache>
                <c:ptCount val="5"/>
                <c:pt idx="0">
                  <c:v>EAT</c:v>
                </c:pt>
                <c:pt idx="1">
                  <c:v>EBT</c:v>
                </c:pt>
                <c:pt idx="2">
                  <c:v>EBDT</c:v>
                </c:pt>
                <c:pt idx="3">
                  <c:v>EBIDT</c:v>
                </c:pt>
                <c:pt idx="4">
                  <c:v>Revenue from operations</c:v>
                </c:pt>
              </c:strCache>
            </c:strRef>
          </c:cat>
          <c:val>
            <c:numRef>
              <c:f>Sheet1!$C$2:$C$6</c:f>
              <c:numCache>
                <c:formatCode>_(* #,##0.00_);_(* \(#,##0.00\);_(* "-"??_);_(@_)</c:formatCode>
                <c:ptCount val="5"/>
                <c:pt idx="0">
                  <c:v>155.22</c:v>
                </c:pt>
                <c:pt idx="1">
                  <c:v>218.67</c:v>
                </c:pt>
                <c:pt idx="2">
                  <c:v>262.3</c:v>
                </c:pt>
                <c:pt idx="3">
                  <c:v>293.95999999999987</c:v>
                </c:pt>
                <c:pt idx="4">
                  <c:v>1974.06</c:v>
                </c:pt>
              </c:numCache>
            </c:numRef>
          </c:val>
          <c:extLst>
            <c:ext xmlns:c16="http://schemas.microsoft.com/office/drawing/2014/chart" uri="{C3380CC4-5D6E-409C-BE32-E72D297353CC}">
              <c16:uniqueId val="{00000006-0D93-4122-BCE1-564A8AE74C6A}"/>
            </c:ext>
          </c:extLst>
        </c:ser>
        <c:dLbls>
          <c:showLegendKey val="0"/>
          <c:showVal val="0"/>
          <c:showCatName val="0"/>
          <c:showSerName val="0"/>
          <c:showPercent val="0"/>
          <c:showBubbleSize val="0"/>
        </c:dLbls>
        <c:gapWidth val="65"/>
        <c:overlap val="-30"/>
        <c:axId val="45523712"/>
        <c:axId val="45525248"/>
      </c:barChart>
      <c:catAx>
        <c:axId val="45523712"/>
        <c:scaling>
          <c:orientation val="minMax"/>
        </c:scaling>
        <c:delete val="0"/>
        <c:axPos val="l"/>
        <c:numFmt formatCode="General" sourceLinked="1"/>
        <c:majorTickMark val="none"/>
        <c:minorTickMark val="none"/>
        <c:tickLblPos val="nextTo"/>
        <c:spPr>
          <a:noFill/>
          <a:ln w="12700"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7000" b="0" i="0" u="none" strike="noStrike" kern="1200" baseline="0">
                <a:solidFill>
                  <a:schemeClr val="tx1"/>
                </a:solidFill>
                <a:latin typeface="Archivo Black"/>
                <a:ea typeface="+mn-ea"/>
                <a:cs typeface="+mn-cs"/>
              </a:defRPr>
            </a:pPr>
            <a:endParaRPr lang="en-US"/>
          </a:p>
        </c:txPr>
        <c:crossAx val="45525248"/>
        <c:crosses val="autoZero"/>
        <c:auto val="1"/>
        <c:lblAlgn val="ctr"/>
        <c:lblOffset val="100"/>
        <c:noMultiLvlLbl val="0"/>
      </c:catAx>
      <c:valAx>
        <c:axId val="45525248"/>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_(* #,##0.00_);_(* \(#,##0.00\);_(* &quot;-&quot;??_);_(@_)"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7000" b="0" i="0" u="none" strike="noStrike" kern="1200" baseline="0">
                <a:solidFill>
                  <a:schemeClr val="tx1"/>
                </a:solidFill>
                <a:latin typeface="Archivo Black"/>
                <a:ea typeface="+mn-ea"/>
                <a:cs typeface="+mn-cs"/>
              </a:defRPr>
            </a:pPr>
            <a:endParaRPr lang="en-US"/>
          </a:p>
        </c:txPr>
        <c:crossAx val="45523712"/>
        <c:crosses val="autoZero"/>
        <c:crossBetween val="between"/>
      </c:valAx>
      <c:spPr>
        <a:noFill/>
        <a:ln>
          <a:noFill/>
        </a:ln>
        <a:effectLst/>
      </c:spPr>
    </c:plotArea>
    <c:legend>
      <c:legendPos val="b"/>
      <c:layout>
        <c:manualLayout>
          <c:xMode val="edge"/>
          <c:yMode val="edge"/>
          <c:x val="0.69066201049623854"/>
          <c:y val="0.83811685301189254"/>
          <c:w val="0.2468390282906715"/>
          <c:h val="4.6619417926750388E-2"/>
        </c:manualLayout>
      </c:layout>
      <c:overlay val="0"/>
      <c:spPr>
        <a:noFill/>
        <a:ln>
          <a:noFill/>
        </a:ln>
        <a:effectLst/>
      </c:spPr>
      <c:txPr>
        <a:bodyPr rot="0" spcFirstLastPara="1" vertOverflow="ellipsis" vert="horz" wrap="square" anchor="ctr" anchorCtr="1"/>
        <a:lstStyle/>
        <a:p>
          <a:pPr>
            <a:defRPr sz="7000" b="0" i="0" u="none" strike="noStrike" kern="1200" baseline="0">
              <a:solidFill>
                <a:schemeClr val="tx1"/>
              </a:solidFill>
              <a:latin typeface="Archivo Black"/>
              <a:ea typeface="+mn-ea"/>
              <a:cs typeface="+mn-cs"/>
            </a:defRPr>
          </a:pPr>
          <a:endParaRPr lang="en-US"/>
        </a:p>
      </c:txPr>
    </c:legend>
    <c:plotVisOnly val="1"/>
    <c:dispBlanksAs val="gap"/>
    <c:showDLblsOverMax val="0"/>
  </c:chart>
  <c:spPr>
    <a:noFill/>
    <a:ln w="9525" cap="flat" cmpd="sng" algn="ctr">
      <a:noFill/>
      <a:prstDash val="solid"/>
    </a:ln>
    <a:effectLst/>
  </c:spPr>
  <c:txPr>
    <a:bodyPr/>
    <a:lstStyle/>
    <a:p>
      <a:pPr>
        <a:defRPr sz="7000">
          <a:latin typeface="Archivo Black"/>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3.6479957050823221E-2"/>
          <c:y val="6.3371466022913339E-2"/>
          <c:w val="0.94378753585509478"/>
          <c:h val="0.80865338158699807"/>
        </c:manualLayout>
      </c:layout>
      <c:barChart>
        <c:barDir val="col"/>
        <c:grouping val="clustered"/>
        <c:varyColors val="0"/>
        <c:ser>
          <c:idx val="0"/>
          <c:order val="0"/>
          <c:tx>
            <c:strRef>
              <c:f>Sheet1!$B$1</c:f>
              <c:strCache>
                <c:ptCount val="1"/>
                <c:pt idx="0">
                  <c:v>FY 22</c:v>
                </c:pt>
              </c:strCache>
            </c:strRef>
          </c:tx>
          <c:spPr>
            <a:pattFill prst="narHorz">
              <a:fgClr>
                <a:schemeClr val="accent3">
                  <a:shade val="65000"/>
                </a:schemeClr>
              </a:fgClr>
              <a:bgClr>
                <a:schemeClr val="accent3">
                  <a:shade val="65000"/>
                  <a:lumMod val="20000"/>
                  <a:lumOff val="80000"/>
                </a:schemeClr>
              </a:bgClr>
            </a:pattFill>
            <a:ln>
              <a:noFill/>
            </a:ln>
            <a:effectLst>
              <a:innerShdw blurRad="114300">
                <a:schemeClr val="accent3">
                  <a:shade val="65000"/>
                </a:schemeClr>
              </a:innerShdw>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_(* #,##0.00_);_(* \(#,##0.00\);_(* "-"??_);_(@_)</c:formatCode>
                <c:ptCount val="1"/>
                <c:pt idx="0">
                  <c:v>39.6</c:v>
                </c:pt>
              </c:numCache>
            </c:numRef>
          </c:val>
          <c:extLst>
            <c:ext xmlns:c16="http://schemas.microsoft.com/office/drawing/2014/chart" uri="{C3380CC4-5D6E-409C-BE32-E72D297353CC}">
              <c16:uniqueId val="{00000001-67D6-415B-AA9D-52FE1B59B3E6}"/>
            </c:ext>
          </c:extLst>
        </c:ser>
        <c:ser>
          <c:idx val="1"/>
          <c:order val="1"/>
          <c:tx>
            <c:strRef>
              <c:f>Sheet1!$C$1</c:f>
              <c:strCache>
                <c:ptCount val="1"/>
                <c:pt idx="0">
                  <c:v>FY 21</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General</c:formatCode>
                <c:ptCount val="1"/>
                <c:pt idx="0">
                  <c:v>45.93</c:v>
                </c:pt>
              </c:numCache>
            </c:numRef>
          </c:val>
          <c:extLst>
            <c:ext xmlns:c16="http://schemas.microsoft.com/office/drawing/2014/chart" uri="{C3380CC4-5D6E-409C-BE32-E72D297353CC}">
              <c16:uniqueId val="{00000003-67D6-415B-AA9D-52FE1B59B3E6}"/>
            </c:ext>
          </c:extLst>
        </c:ser>
        <c:dLbls>
          <c:showLegendKey val="0"/>
          <c:showVal val="1"/>
          <c:showCatName val="0"/>
          <c:showSerName val="0"/>
          <c:showPercent val="0"/>
          <c:showBubbleSize val="0"/>
        </c:dLbls>
        <c:gapWidth val="157"/>
        <c:overlap val="-25"/>
        <c:axId val="46274432"/>
        <c:axId val="46275968"/>
      </c:barChart>
      <c:lineChart>
        <c:grouping val="standard"/>
        <c:varyColors val="0"/>
        <c:ser>
          <c:idx val="2"/>
          <c:order val="2"/>
          <c:tx>
            <c:strRef>
              <c:f>Sheet1!#REF!</c:f>
              <c:strCache>
                <c:ptCount val="1"/>
                <c:pt idx="0">
                  <c:v>#REF!</c:v>
                </c:pt>
              </c:strCache>
            </c:strRef>
          </c:tx>
          <c:spPr>
            <a:ln w="28575" cap="rnd">
              <a:solidFill>
                <a:schemeClr val="accent3">
                  <a:tint val="65000"/>
                </a:schemeClr>
              </a:solidFill>
              <a:round/>
            </a:ln>
            <a:effectLst/>
          </c:spPr>
          <c:marker>
            <c:symbol val="none"/>
          </c:marker>
          <c:dLbls>
            <c:delete val="1"/>
          </c:dLbls>
          <c:cat>
            <c:multiLvlStrRef>
              <c:f>Sheet1!$A$1:$C$4</c:f>
              <c:multiLvlStrCache>
                <c:ptCount val="2"/>
                <c:lvl>
                  <c:pt idx="0">
                    <c:v>FY 21</c:v>
                  </c:pt>
                  <c:pt idx="1">
                    <c:v>45.93</c:v>
                  </c:pt>
                </c:lvl>
                <c:lvl>
                  <c:pt idx="0">
                    <c:v>FY 22</c:v>
                  </c:pt>
                  <c:pt idx="1">
                    <c:v> 39.60 </c:v>
                  </c:pt>
                </c:lvl>
                <c:lvl>
                  <c:pt idx="0">
                    <c:v> </c:v>
                  </c:pt>
                </c:lvl>
              </c:multiLvlStrCache>
            </c:multiLvlStrRef>
          </c:cat>
          <c:val>
            <c:numRef>
              <c:f>Sheet1!#REF!</c:f>
              <c:numCache>
                <c:formatCode>General</c:formatCode>
                <c:ptCount val="1"/>
                <c:pt idx="0">
                  <c:v>1</c:v>
                </c:pt>
              </c:numCache>
            </c:numRef>
          </c:val>
          <c:smooth val="0"/>
          <c:extLst>
            <c:ext xmlns:c16="http://schemas.microsoft.com/office/drawing/2014/chart" uri="{C3380CC4-5D6E-409C-BE32-E72D297353CC}">
              <c16:uniqueId val="{00000004-67D6-415B-AA9D-52FE1B59B3E6}"/>
            </c:ext>
          </c:extLst>
        </c:ser>
        <c:dLbls>
          <c:showLegendKey val="0"/>
          <c:showVal val="1"/>
          <c:showCatName val="0"/>
          <c:showSerName val="0"/>
          <c:showPercent val="0"/>
          <c:showBubbleSize val="0"/>
        </c:dLbls>
        <c:marker val="1"/>
        <c:smooth val="0"/>
        <c:axId val="46274432"/>
        <c:axId val="46275968"/>
      </c:lineChart>
      <c:catAx>
        <c:axId val="4627443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275968"/>
        <c:crosses val="autoZero"/>
        <c:auto val="1"/>
        <c:lblAlgn val="ctr"/>
        <c:lblOffset val="100"/>
        <c:noMultiLvlLbl val="0"/>
      </c:catAx>
      <c:valAx>
        <c:axId val="46275968"/>
        <c:scaling>
          <c:orientation val="minMax"/>
        </c:scaling>
        <c:delete val="0"/>
        <c:axPos val="r"/>
        <c:majorGridlines>
          <c:spPr>
            <a:ln>
              <a:solidFill>
                <a:schemeClr val="tx1">
                  <a:lumMod val="15000"/>
                  <a:lumOff val="85000"/>
                </a:schemeClr>
              </a:solidFill>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274432"/>
        <c:crosses val="max"/>
        <c:crossBetween val="between"/>
      </c:valAx>
      <c:spPr>
        <a:noFill/>
        <a:ln>
          <a:noFill/>
        </a:ln>
        <a:effectLst/>
      </c:spPr>
    </c:plotArea>
    <c:legend>
      <c:legendPos val="b"/>
      <c:legendEntry>
        <c:idx val="2"/>
        <c:delete val="1"/>
      </c:legendEntry>
      <c:layout>
        <c:manualLayout>
          <c:xMode val="edge"/>
          <c:yMode val="edge"/>
          <c:x val="0.13806171690107813"/>
          <c:y val="0.87017139404828292"/>
          <c:w val="0.7238765661978438"/>
          <c:h val="0.10567395198243699"/>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40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3.6479957050823221E-2"/>
          <c:y val="6.3371466022913339E-2"/>
          <c:w val="0.94378753585509478"/>
          <c:h val="0.80865338158699807"/>
        </c:manualLayout>
      </c:layout>
      <c:barChart>
        <c:barDir val="col"/>
        <c:grouping val="clustered"/>
        <c:varyColors val="0"/>
        <c:ser>
          <c:idx val="0"/>
          <c:order val="0"/>
          <c:tx>
            <c:strRef>
              <c:f>Sheet1!$B$1</c:f>
              <c:strCache>
                <c:ptCount val="1"/>
                <c:pt idx="0">
                  <c:v>FY 22</c:v>
                </c:pt>
              </c:strCache>
            </c:strRef>
          </c:tx>
          <c:spPr>
            <a:pattFill prst="narHorz">
              <a:fgClr>
                <a:schemeClr val="accent3">
                  <a:shade val="65000"/>
                </a:schemeClr>
              </a:fgClr>
              <a:bgClr>
                <a:schemeClr val="accent3">
                  <a:shade val="65000"/>
                  <a:lumMod val="20000"/>
                  <a:lumOff val="80000"/>
                </a:schemeClr>
              </a:bgClr>
            </a:pattFill>
            <a:ln>
              <a:noFill/>
            </a:ln>
            <a:effectLst>
              <a:innerShdw blurRad="114300">
                <a:schemeClr val="accent3">
                  <a:shade val="65000"/>
                </a:schemeClr>
              </a:innerShdw>
            </a:effectLst>
          </c:spPr>
          <c:invertIfNegative val="0"/>
          <c:dLbls>
            <c:dLbl>
              <c:idx val="0"/>
              <c:layout>
                <c:manualLayout>
                  <c:x val="-1.3843923083421911E-2"/>
                  <c:y val="3.2741874150032557E-3"/>
                </c:manualLayout>
              </c:layout>
              <c:tx>
                <c:rich>
                  <a:bodyPr/>
                  <a:lstStyle/>
                  <a:p>
                    <a:r>
                      <a:rPr lang="en-US" dirty="0"/>
                      <a:t>45.99</a:t>
                    </a:r>
                  </a:p>
                </c:rich>
              </c:tx>
              <c:showLegendKey val="0"/>
              <c:showVal val="1"/>
              <c:showCatName val="0"/>
              <c:showSerName val="0"/>
              <c:showPercent val="0"/>
              <c:showBubbleSize val="0"/>
              <c:extLst>
                <c:ext xmlns:c15="http://schemas.microsoft.com/office/drawing/2012/chart" uri="{CE6537A1-D6FC-4f65-9D91-7224C49458BB}">
                  <c15:layout>
                    <c:manualLayout>
                      <c:w val="0.18170804786950823"/>
                      <c:h val="5.7658440378207318E-2"/>
                    </c:manualLayout>
                  </c15:layout>
                  <c15:showDataLabelsRange val="0"/>
                </c:ext>
                <c:ext xmlns:c16="http://schemas.microsoft.com/office/drawing/2014/chart" uri="{C3380CC4-5D6E-409C-BE32-E72D297353CC}">
                  <c16:uniqueId val="{00000000-1A7B-40B4-8CF3-47109EF46569}"/>
                </c:ext>
              </c:extLst>
            </c:dLbl>
            <c:spPr>
              <a:noFill/>
              <a:ln>
                <a:noFill/>
              </a:ln>
              <a:effectLst/>
            </c:spPr>
            <c:txPr>
              <a:bodyPr rot="0" spcFirstLastPara="1" vertOverflow="ellipsis" vert="horz" wrap="square" anchor="ctr" anchorCtr="1"/>
              <a:lstStyle/>
              <a:p>
                <a:pPr>
                  <a:defRPr sz="4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Sheet1!$B$2</c:f>
              <c:numCache>
                <c:formatCode>_(* #,##0.00_);_(* \(#,##0.00\);_(* "-"??_);_(@_)</c:formatCode>
                <c:ptCount val="1"/>
                <c:pt idx="0">
                  <c:v>45.99</c:v>
                </c:pt>
              </c:numCache>
            </c:numRef>
          </c:val>
          <c:extLst>
            <c:ext xmlns:c16="http://schemas.microsoft.com/office/drawing/2014/chart" uri="{C3380CC4-5D6E-409C-BE32-E72D297353CC}">
              <c16:uniqueId val="{00000001-1A7B-40B4-8CF3-47109EF46569}"/>
            </c:ext>
          </c:extLst>
        </c:ser>
        <c:ser>
          <c:idx val="1"/>
          <c:order val="1"/>
          <c:tx>
            <c:strRef>
              <c:f>Sheet1!$C$1</c:f>
              <c:strCache>
                <c:ptCount val="1"/>
                <c:pt idx="0">
                  <c:v>FY 21</c:v>
                </c:pt>
              </c:strCache>
            </c:strRef>
          </c:tx>
          <c:spPr>
            <a:pattFill prst="narHorz">
              <a:fgClr>
                <a:schemeClr val="accent3"/>
              </a:fgClr>
              <a:bgClr>
                <a:schemeClr val="accent3">
                  <a:lumMod val="20000"/>
                  <a:lumOff val="80000"/>
                </a:schemeClr>
              </a:bgClr>
            </a:pattFill>
            <a:ln>
              <a:noFill/>
            </a:ln>
            <a:effectLst>
              <a:innerShdw blurRad="114300">
                <a:schemeClr val="accent3"/>
              </a:inn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7B-40B4-8CF3-47109EF46569}"/>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Sheet1!$A$2</c:f>
              <c:numCache>
                <c:formatCode>General</c:formatCode>
                <c:ptCount val="1"/>
              </c:numCache>
            </c:numRef>
          </c:cat>
          <c:val>
            <c:numRef>
              <c:f>Sheet1!$C$2</c:f>
              <c:numCache>
                <c:formatCode>General</c:formatCode>
                <c:ptCount val="1"/>
                <c:pt idx="0">
                  <c:v>49.49</c:v>
                </c:pt>
              </c:numCache>
            </c:numRef>
          </c:val>
          <c:extLst>
            <c:ext xmlns:c16="http://schemas.microsoft.com/office/drawing/2014/chart" uri="{C3380CC4-5D6E-409C-BE32-E72D297353CC}">
              <c16:uniqueId val="{00000003-1A7B-40B4-8CF3-47109EF46569}"/>
            </c:ext>
          </c:extLst>
        </c:ser>
        <c:dLbls>
          <c:showLegendKey val="0"/>
          <c:showVal val="0"/>
          <c:showCatName val="0"/>
          <c:showSerName val="0"/>
          <c:showPercent val="0"/>
          <c:showBubbleSize val="0"/>
        </c:dLbls>
        <c:gapWidth val="157"/>
        <c:overlap val="-25"/>
        <c:axId val="46471424"/>
        <c:axId val="46493696"/>
      </c:barChart>
      <c:lineChart>
        <c:grouping val="standard"/>
        <c:varyColors val="0"/>
        <c:ser>
          <c:idx val="2"/>
          <c:order val="2"/>
          <c:tx>
            <c:strRef>
              <c:f>Sheet1!#REF!</c:f>
              <c:strCache>
                <c:ptCount val="1"/>
                <c:pt idx="0">
                  <c:v>#REF!</c:v>
                </c:pt>
              </c:strCache>
            </c:strRef>
          </c:tx>
          <c:spPr>
            <a:ln w="28575" cap="rnd">
              <a:solidFill>
                <a:schemeClr val="accent3">
                  <a:tint val="65000"/>
                </a:schemeClr>
              </a:solidFill>
              <a:round/>
            </a:ln>
            <a:effectLst/>
          </c:spPr>
          <c:marker>
            <c:symbol val="none"/>
          </c:marker>
          <c:cat>
            <c:multiLvlStrRef>
              <c:f>Sheet1!$A$1:$C$4</c:f>
              <c:multiLvlStrCache>
                <c:ptCount val="2"/>
                <c:lvl>
                  <c:pt idx="0">
                    <c:v>FY 21</c:v>
                  </c:pt>
                  <c:pt idx="1">
                    <c:v>49.49</c:v>
                  </c:pt>
                </c:lvl>
                <c:lvl>
                  <c:pt idx="0">
                    <c:v>FY 22</c:v>
                  </c:pt>
                  <c:pt idx="1">
                    <c:v> 45.99 </c:v>
                  </c:pt>
                </c:lvl>
                <c:lvl>
                  <c:pt idx="0">
                    <c:v> </c:v>
                  </c:pt>
                </c:lvl>
              </c:multiLvlStrCache>
            </c:multiLvlStrRef>
          </c:cat>
          <c:val>
            <c:numRef>
              <c:f>Sheet1!#REF!</c:f>
              <c:numCache>
                <c:formatCode>General</c:formatCode>
                <c:ptCount val="1"/>
                <c:pt idx="0">
                  <c:v>1</c:v>
                </c:pt>
              </c:numCache>
            </c:numRef>
          </c:val>
          <c:smooth val="0"/>
          <c:extLst>
            <c:ext xmlns:c16="http://schemas.microsoft.com/office/drawing/2014/chart" uri="{C3380CC4-5D6E-409C-BE32-E72D297353CC}">
              <c16:uniqueId val="{00000004-1A7B-40B4-8CF3-47109EF46569}"/>
            </c:ext>
          </c:extLst>
        </c:ser>
        <c:dLbls>
          <c:showLegendKey val="0"/>
          <c:showVal val="0"/>
          <c:showCatName val="0"/>
          <c:showSerName val="0"/>
          <c:showPercent val="0"/>
          <c:showBubbleSize val="0"/>
        </c:dLbls>
        <c:marker val="1"/>
        <c:smooth val="0"/>
        <c:axId val="46471424"/>
        <c:axId val="46493696"/>
      </c:lineChart>
      <c:catAx>
        <c:axId val="46471424"/>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493696"/>
        <c:crosses val="autoZero"/>
        <c:auto val="1"/>
        <c:lblAlgn val="ctr"/>
        <c:lblOffset val="100"/>
        <c:noMultiLvlLbl val="0"/>
      </c:catAx>
      <c:valAx>
        <c:axId val="46493696"/>
        <c:scaling>
          <c:orientation val="minMax"/>
        </c:scaling>
        <c:delete val="0"/>
        <c:axPos val="r"/>
        <c:majorGridlines>
          <c:spPr>
            <a:ln>
              <a:solidFill>
                <a:schemeClr val="tx1">
                  <a:lumMod val="15000"/>
                  <a:lumOff val="85000"/>
                </a:schemeClr>
              </a:solidFill>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6471424"/>
        <c:crosses val="max"/>
        <c:crossBetween val="between"/>
      </c:valAx>
      <c:spPr>
        <a:noFill/>
        <a:ln>
          <a:noFill/>
        </a:ln>
        <a:effectLst/>
      </c:spPr>
    </c:plotArea>
    <c:legend>
      <c:legendPos val="b"/>
      <c:legendEntry>
        <c:idx val="2"/>
        <c:delete val="1"/>
      </c:legendEntry>
      <c:layout>
        <c:manualLayout>
          <c:xMode val="edge"/>
          <c:yMode val="edge"/>
          <c:x val="0.13806171690107813"/>
          <c:y val="0.87017139404828292"/>
          <c:w val="0.7238765661978438"/>
          <c:h val="0.10567395198243699"/>
        </c:manualLayout>
      </c:layout>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sz="4000">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3.411650958402928E-2"/>
          <c:y val="7.1818955012354177E-2"/>
          <c:w val="0.94378753585509478"/>
          <c:h val="0.80865338158699807"/>
        </c:manualLayout>
      </c:layout>
      <c:barChart>
        <c:barDir val="col"/>
        <c:grouping val="clustered"/>
        <c:varyColors val="0"/>
        <c:ser>
          <c:idx val="0"/>
          <c:order val="0"/>
          <c:tx>
            <c:strRef>
              <c:f>Sheet1!$B$1</c:f>
              <c:strCache>
                <c:ptCount val="1"/>
                <c:pt idx="0">
                  <c:v>FY 22</c:v>
                </c:pt>
              </c:strCache>
            </c:strRef>
          </c:tx>
          <c:spPr>
            <a:gradFill rotWithShape="1">
              <a:gsLst>
                <a:gs pos="0">
                  <a:schemeClr val="accent3">
                    <a:shade val="76000"/>
                    <a:shade val="51000"/>
                    <a:satMod val="130000"/>
                  </a:schemeClr>
                </a:gs>
                <a:gs pos="80000">
                  <a:schemeClr val="accent3">
                    <a:shade val="76000"/>
                    <a:shade val="93000"/>
                    <a:satMod val="130000"/>
                  </a:schemeClr>
                </a:gs>
                <a:gs pos="100000">
                  <a:schemeClr val="accent3">
                    <a:shade val="76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4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Sheet1!$B$2</c:f>
              <c:numCache>
                <c:formatCode>General</c:formatCode>
                <c:ptCount val="1"/>
                <c:pt idx="0">
                  <c:v>552.98</c:v>
                </c:pt>
              </c:numCache>
            </c:numRef>
          </c:val>
          <c:extLst>
            <c:ext xmlns:c16="http://schemas.microsoft.com/office/drawing/2014/chart" uri="{C3380CC4-5D6E-409C-BE32-E72D297353CC}">
              <c16:uniqueId val="{00000001-AC09-47BF-A2A3-E6D950E9BB23}"/>
            </c:ext>
          </c:extLst>
        </c:ser>
        <c:ser>
          <c:idx val="1"/>
          <c:order val="1"/>
          <c:tx>
            <c:strRef>
              <c:f>Sheet1!$C$1</c:f>
              <c:strCache>
                <c:ptCount val="1"/>
                <c:pt idx="0">
                  <c:v>FY 21</c:v>
                </c:pt>
              </c:strCache>
            </c:strRef>
          </c:tx>
          <c:spPr>
            <a:gradFill rotWithShape="1">
              <a:gsLst>
                <a:gs pos="0">
                  <a:schemeClr val="accent3">
                    <a:tint val="77000"/>
                    <a:shade val="51000"/>
                    <a:satMod val="130000"/>
                  </a:schemeClr>
                </a:gs>
                <a:gs pos="80000">
                  <a:schemeClr val="accent3">
                    <a:tint val="77000"/>
                    <a:shade val="93000"/>
                    <a:satMod val="130000"/>
                  </a:schemeClr>
                </a:gs>
                <a:gs pos="100000">
                  <a:schemeClr val="accent3">
                    <a:tint val="77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09-47BF-A2A3-E6D950E9BB23}"/>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Err"/>
            <c:noEndCap val="0"/>
            <c:spPr>
              <a:noFill/>
              <a:ln w="9525" cap="flat" cmpd="sng" algn="ctr">
                <a:solidFill>
                  <a:schemeClr val="tx1">
                    <a:lumMod val="65000"/>
                    <a:lumOff val="35000"/>
                  </a:schemeClr>
                </a:solidFill>
                <a:round/>
              </a:ln>
              <a:effectLst/>
            </c:spPr>
          </c:errBars>
          <c:val>
            <c:numRef>
              <c:f>Sheet1!$C$2</c:f>
              <c:numCache>
                <c:formatCode>0.00</c:formatCode>
                <c:ptCount val="1"/>
                <c:pt idx="0">
                  <c:v>297.07</c:v>
                </c:pt>
              </c:numCache>
            </c:numRef>
          </c:val>
          <c:extLst>
            <c:ext xmlns:c16="http://schemas.microsoft.com/office/drawing/2014/chart" uri="{C3380CC4-5D6E-409C-BE32-E72D297353CC}">
              <c16:uniqueId val="{00000003-AC09-47BF-A2A3-E6D950E9BB23}"/>
            </c:ext>
          </c:extLst>
        </c:ser>
        <c:dLbls>
          <c:showLegendKey val="0"/>
          <c:showVal val="0"/>
          <c:showCatName val="0"/>
          <c:showSerName val="0"/>
          <c:showPercent val="0"/>
          <c:showBubbleSize val="0"/>
        </c:dLbls>
        <c:gapWidth val="100"/>
        <c:overlap val="-24"/>
        <c:axId val="46550016"/>
        <c:axId val="46555904"/>
      </c:barChart>
      <c:catAx>
        <c:axId val="46550016"/>
        <c:scaling>
          <c:orientation val="minMax"/>
        </c:scaling>
        <c:delete val="1"/>
        <c:axPos val="b"/>
        <c:numFmt formatCode="General" sourceLinked="1"/>
        <c:majorTickMark val="none"/>
        <c:minorTickMark val="none"/>
        <c:tickLblPos val="nextTo"/>
        <c:crossAx val="46555904"/>
        <c:crosses val="autoZero"/>
        <c:auto val="1"/>
        <c:lblAlgn val="ctr"/>
        <c:lblOffset val="100"/>
        <c:noMultiLvlLbl val="0"/>
      </c:catAx>
      <c:valAx>
        <c:axId val="46555904"/>
        <c:scaling>
          <c:orientation val="minMax"/>
          <c:min val="50"/>
        </c:scaling>
        <c:delete val="0"/>
        <c:axPos val="r"/>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crossAx val="46550016"/>
        <c:crosses val="max"/>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40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5.3809507322814193E-3"/>
          <c:y val="3.3249446929483298E-2"/>
          <c:w val="0.94378753585509478"/>
          <c:h val="0.80865338158699807"/>
        </c:manualLayout>
      </c:layout>
      <c:barChart>
        <c:barDir val="col"/>
        <c:grouping val="clustered"/>
        <c:varyColors val="0"/>
        <c:ser>
          <c:idx val="0"/>
          <c:order val="0"/>
          <c:tx>
            <c:strRef>
              <c:f>Sheet1!$B$1</c:f>
              <c:strCache>
                <c:ptCount val="1"/>
                <c:pt idx="0">
                  <c:v>FY 22</c:v>
                </c:pt>
              </c:strCache>
            </c:strRef>
          </c:tx>
          <c:spPr>
            <a:gradFill rotWithShape="1">
              <a:gsLst>
                <a:gs pos="0">
                  <a:schemeClr val="accent3">
                    <a:shade val="76000"/>
                    <a:shade val="51000"/>
                    <a:satMod val="130000"/>
                  </a:schemeClr>
                </a:gs>
                <a:gs pos="80000">
                  <a:schemeClr val="accent3">
                    <a:shade val="76000"/>
                    <a:shade val="93000"/>
                    <a:satMod val="130000"/>
                  </a:schemeClr>
                </a:gs>
                <a:gs pos="100000">
                  <a:schemeClr val="accent3">
                    <a:shade val="76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spPr>
              <a:noFill/>
              <a:ln>
                <a:noFill/>
              </a:ln>
              <a:effectLst/>
            </c:spPr>
            <c:txPr>
              <a:bodyPr rot="0" spcFirstLastPara="1" vertOverflow="ellipsis" vert="horz" wrap="square" anchor="ctr" anchorCtr="1"/>
              <a:lstStyle/>
              <a:p>
                <a:pPr>
                  <a:defRPr sz="4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errBars>
            <c:errBarType val="both"/>
            <c:errValType val="stdErr"/>
            <c:noEndCap val="0"/>
            <c:spPr>
              <a:noFill/>
              <a:ln w="9525">
                <a:solidFill>
                  <a:schemeClr val="tx2">
                    <a:lumMod val="75000"/>
                    <a:lumOff val="25000"/>
                  </a:schemeClr>
                </a:solidFill>
                <a:round/>
              </a:ln>
              <a:effectLst/>
            </c:spPr>
          </c:errBars>
          <c:val>
            <c:numRef>
              <c:f>Sheet1!$B$2</c:f>
              <c:numCache>
                <c:formatCode>General</c:formatCode>
                <c:ptCount val="1"/>
                <c:pt idx="0">
                  <c:v>557.2800000000002</c:v>
                </c:pt>
              </c:numCache>
            </c:numRef>
          </c:val>
          <c:extLst>
            <c:ext xmlns:c16="http://schemas.microsoft.com/office/drawing/2014/chart" uri="{C3380CC4-5D6E-409C-BE32-E72D297353CC}">
              <c16:uniqueId val="{00000001-BBD5-4B8F-83C7-CDD57459E77A}"/>
            </c:ext>
          </c:extLst>
        </c:ser>
        <c:ser>
          <c:idx val="1"/>
          <c:order val="1"/>
          <c:tx>
            <c:strRef>
              <c:f>Sheet1!$C$1</c:f>
              <c:strCache>
                <c:ptCount val="1"/>
                <c:pt idx="0">
                  <c:v>FY 21</c:v>
                </c:pt>
              </c:strCache>
            </c:strRef>
          </c:tx>
          <c:spPr>
            <a:gradFill rotWithShape="1">
              <a:gsLst>
                <a:gs pos="0">
                  <a:schemeClr val="accent3">
                    <a:tint val="77000"/>
                    <a:shade val="51000"/>
                    <a:satMod val="130000"/>
                  </a:schemeClr>
                </a:gs>
                <a:gs pos="80000">
                  <a:schemeClr val="accent3">
                    <a:tint val="77000"/>
                    <a:shade val="93000"/>
                    <a:satMod val="130000"/>
                  </a:schemeClr>
                </a:gs>
                <a:gs pos="100000">
                  <a:schemeClr val="accent3">
                    <a:tint val="77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BD5-4B8F-83C7-CDD57459E77A}"/>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errBars>
            <c:errBarType val="both"/>
            <c:errValType val="stdErr"/>
            <c:noEndCap val="0"/>
            <c:spPr>
              <a:noFill/>
              <a:ln w="9525">
                <a:solidFill>
                  <a:schemeClr val="tx2">
                    <a:lumMod val="75000"/>
                    <a:lumOff val="25000"/>
                  </a:schemeClr>
                </a:solidFill>
                <a:round/>
              </a:ln>
              <a:effectLst/>
            </c:spPr>
          </c:errBars>
          <c:val>
            <c:numRef>
              <c:f>Sheet1!$C$2</c:f>
              <c:numCache>
                <c:formatCode>0.00</c:formatCode>
                <c:ptCount val="1"/>
                <c:pt idx="0">
                  <c:v>308.12</c:v>
                </c:pt>
              </c:numCache>
            </c:numRef>
          </c:val>
          <c:extLst>
            <c:ext xmlns:c16="http://schemas.microsoft.com/office/drawing/2014/chart" uri="{C3380CC4-5D6E-409C-BE32-E72D297353CC}">
              <c16:uniqueId val="{00000003-BBD5-4B8F-83C7-CDD57459E77A}"/>
            </c:ext>
          </c:extLst>
        </c:ser>
        <c:dLbls>
          <c:showLegendKey val="0"/>
          <c:showVal val="0"/>
          <c:showCatName val="0"/>
          <c:showSerName val="0"/>
          <c:showPercent val="0"/>
          <c:showBubbleSize val="0"/>
        </c:dLbls>
        <c:gapWidth val="100"/>
        <c:overlap val="-24"/>
        <c:axId val="46614784"/>
        <c:axId val="46628864"/>
      </c:barChart>
      <c:catAx>
        <c:axId val="46614784"/>
        <c:scaling>
          <c:orientation val="minMax"/>
        </c:scaling>
        <c:delete val="1"/>
        <c:axPos val="b"/>
        <c:numFmt formatCode="General" sourceLinked="1"/>
        <c:majorTickMark val="none"/>
        <c:minorTickMark val="none"/>
        <c:tickLblPos val="nextTo"/>
        <c:crossAx val="46628864"/>
        <c:crosses val="autoZero"/>
        <c:auto val="1"/>
        <c:lblAlgn val="ctr"/>
        <c:lblOffset val="100"/>
        <c:noMultiLvlLbl val="0"/>
      </c:catAx>
      <c:valAx>
        <c:axId val="46628864"/>
        <c:scaling>
          <c:orientation val="minMax"/>
          <c:min val="50"/>
        </c:scaling>
        <c:delete val="0"/>
        <c:axPos val="r"/>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4000" b="0" i="0" u="none" strike="noStrike" kern="1200" baseline="0">
                <a:solidFill>
                  <a:schemeClr val="tx1"/>
                </a:solidFill>
                <a:latin typeface="+mn-lt"/>
                <a:ea typeface="+mn-ea"/>
                <a:cs typeface="+mn-cs"/>
              </a:defRPr>
            </a:pPr>
            <a:endParaRPr lang="en-US"/>
          </a:p>
        </c:txPr>
        <c:crossAx val="46614784"/>
        <c:crosses val="max"/>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4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4000">
          <a:solidFill>
            <a:schemeClr val="tx1"/>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depthPercent val="100"/>
      <c:rAngAx val="0"/>
    </c:view3D>
    <c:floor>
      <c:thickness val="0"/>
      <c:spPr>
        <a:solidFill>
          <a:schemeClr val="accent3">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802509994263247E-2"/>
          <c:y val="5.9131082255375132E-2"/>
          <c:w val="0.94378753585509478"/>
          <c:h val="0.80865338158699807"/>
        </c:manualLayout>
      </c:layout>
      <c:bar3DChart>
        <c:barDir val="col"/>
        <c:grouping val="clustered"/>
        <c:varyColors val="1"/>
        <c:ser>
          <c:idx val="0"/>
          <c:order val="0"/>
          <c:invertIfNegative val="0"/>
          <c:dPt>
            <c:idx val="0"/>
            <c:invertIfNegative val="0"/>
            <c:bubble3D val="0"/>
            <c:spPr>
              <a:solidFill>
                <a:schemeClr val="accent3">
                  <a:shade val="76000"/>
                  <a:lumMod val="20000"/>
                  <a:lumOff val="80000"/>
                </a:schemeClr>
              </a:solidFill>
              <a:ln>
                <a:noFill/>
              </a:ln>
              <a:effectLst/>
              <a:sp3d/>
            </c:spPr>
            <c:extLst>
              <c:ext xmlns:c16="http://schemas.microsoft.com/office/drawing/2014/chart" uri="{C3380CC4-5D6E-409C-BE32-E72D297353CC}">
                <c16:uniqueId val="{00000001-6D55-4D1D-9695-F605BE2A79FC}"/>
              </c:ext>
            </c:extLst>
          </c:dPt>
          <c:dPt>
            <c:idx val="1"/>
            <c:invertIfNegative val="1"/>
            <c:bubble3D val="0"/>
            <c:spPr>
              <a:solidFill>
                <a:schemeClr val="accent3">
                  <a:tint val="77000"/>
                  <a:lumMod val="20000"/>
                  <a:lumOff val="80000"/>
                </a:schemeClr>
              </a:solidFill>
              <a:ln>
                <a:noFill/>
              </a:ln>
              <a:effectLst/>
              <a:sp3d/>
            </c:spPr>
            <c:extLst>
              <c:ext xmlns:c16="http://schemas.microsoft.com/office/drawing/2014/chart" uri="{C3380CC4-5D6E-409C-BE32-E72D297353CC}">
                <c16:uniqueId val="{00000003-6D55-4D1D-9695-F605BE2A79FC}"/>
              </c:ext>
            </c:extLst>
          </c:dPt>
          <c:dLbls>
            <c:dLbl>
              <c:idx val="0"/>
              <c:spPr>
                <a:solidFill>
                  <a:schemeClr val="accent3">
                    <a:shade val="76000"/>
                    <a:alpha val="70000"/>
                  </a:schemeClr>
                </a:solidFill>
                <a:ln>
                  <a:noFill/>
                </a:ln>
                <a:effectLst/>
              </c:spPr>
              <c:txPr>
                <a:bodyPr rot="0" spcFirstLastPara="1" vertOverflow="ellipsis" vert="horz" wrap="square" anchor="ctr" anchorCtr="1"/>
                <a:lstStyle/>
                <a:p>
                  <a:pPr>
                    <a:defRPr sz="6000" b="1" i="0" u="none" strike="noStrike" kern="1200" baseline="0">
                      <a:solidFill>
                        <a:schemeClr val="lt1"/>
                      </a:solidFill>
                      <a:latin typeface="Archivo Black"/>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D55-4D1D-9695-F605BE2A79FC}"/>
                </c:ext>
              </c:extLst>
            </c:dLbl>
            <c:dLbl>
              <c:idx val="1"/>
              <c:spPr>
                <a:solidFill>
                  <a:schemeClr val="accent3">
                    <a:tint val="77000"/>
                    <a:alpha val="70000"/>
                  </a:schemeClr>
                </a:solidFill>
                <a:ln>
                  <a:noFill/>
                </a:ln>
                <a:effectLst/>
              </c:spPr>
              <c:txPr>
                <a:bodyPr rot="0" spcFirstLastPara="1" vertOverflow="ellipsis" vert="horz" wrap="square" anchor="ctr" anchorCtr="1"/>
                <a:lstStyle/>
                <a:p>
                  <a:pPr>
                    <a:defRPr sz="6000" b="1" i="0" u="none" strike="noStrike" kern="1200" baseline="0">
                      <a:solidFill>
                        <a:schemeClr val="lt1"/>
                      </a:solidFill>
                      <a:latin typeface="Archivo Black"/>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3-6D55-4D1D-9695-F605BE2A79FC}"/>
                </c:ext>
              </c:extLst>
            </c:dLbl>
            <c:spPr>
              <a:solidFill>
                <a:srgbClr val="9BBB59">
                  <a:alpha val="70000"/>
                </a:srgbClr>
              </a:solid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3">
                          <a:lumMod val="60000"/>
                          <a:lumOff val="40000"/>
                        </a:schemeClr>
                      </a:solidFill>
                    </a:ln>
                    <a:effectLst/>
                  </c:spPr>
                </c15:leaderLines>
              </c:ext>
            </c:extLst>
          </c:dLbls>
          <c:cat>
            <c:strRef>
              <c:f>Sheet1!$A$1:$A$2</c:f>
              <c:strCache>
                <c:ptCount val="2"/>
                <c:pt idx="0">
                  <c:v>FY 22</c:v>
                </c:pt>
                <c:pt idx="1">
                  <c:v>FY 21</c:v>
                </c:pt>
              </c:strCache>
            </c:strRef>
          </c:cat>
          <c:val>
            <c:numRef>
              <c:f>Sheet1!$B$1:$B$2</c:f>
              <c:numCache>
                <c:formatCode>_(* #,##0.00_);_(* \(#,##0.00\);_(* "-"??_);_(@_)</c:formatCode>
                <c:ptCount val="2"/>
                <c:pt idx="0">
                  <c:v>1974.06</c:v>
                </c:pt>
                <c:pt idx="1">
                  <c:v>1838.85</c:v>
                </c:pt>
              </c:numCache>
            </c:numRef>
          </c:val>
          <c:shape val="cylinder"/>
          <c:extLst>
            <c:ext xmlns:c16="http://schemas.microsoft.com/office/drawing/2014/chart" uri="{C3380CC4-5D6E-409C-BE32-E72D297353CC}">
              <c16:uniqueId val="{00000004-6D55-4D1D-9695-F605BE2A79FC}"/>
            </c:ext>
          </c:extLst>
        </c:ser>
        <c:dLbls>
          <c:showLegendKey val="0"/>
          <c:showVal val="1"/>
          <c:showCatName val="0"/>
          <c:showSerName val="0"/>
          <c:showPercent val="0"/>
          <c:showBubbleSize val="0"/>
        </c:dLbls>
        <c:gapWidth val="154"/>
        <c:gapDepth val="0"/>
        <c:shape val="box"/>
        <c:axId val="46705664"/>
        <c:axId val="46715648"/>
        <c:axId val="0"/>
      </c:bar3DChart>
      <c:catAx>
        <c:axId val="46705664"/>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0" b="1" i="0" u="none" strike="noStrike" kern="1200" cap="all" spc="150" normalizeH="0" baseline="0">
                <a:solidFill>
                  <a:schemeClr val="lt1"/>
                </a:solidFill>
                <a:latin typeface="Archivo Black"/>
                <a:ea typeface="+mn-ea"/>
                <a:cs typeface="+mn-cs"/>
              </a:defRPr>
            </a:pPr>
            <a:endParaRPr lang="en-US"/>
          </a:p>
        </c:txPr>
        <c:crossAx val="46715648"/>
        <c:crosses val="autoZero"/>
        <c:auto val="1"/>
        <c:lblAlgn val="ctr"/>
        <c:lblOffset val="100"/>
        <c:noMultiLvlLbl val="0"/>
      </c:catAx>
      <c:valAx>
        <c:axId val="46715648"/>
        <c:scaling>
          <c:orientation val="minMax"/>
        </c:scaling>
        <c:delete val="0"/>
        <c:axPos val="r"/>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6000" b="1" i="0" u="none" strike="noStrike" kern="1200" baseline="0">
                <a:solidFill>
                  <a:schemeClr val="lt1"/>
                </a:solidFill>
                <a:latin typeface="Archivo Black"/>
                <a:ea typeface="+mn-ea"/>
                <a:cs typeface="+mn-cs"/>
              </a:defRPr>
            </a:pPr>
            <a:endParaRPr lang="en-US"/>
          </a:p>
        </c:txPr>
        <c:crossAx val="46705664"/>
        <c:crosses val="max"/>
        <c:crossBetween val="between"/>
      </c:valAx>
      <c:spPr>
        <a:noFill/>
        <a:ln>
          <a:noFill/>
        </a:ln>
        <a:effectLst>
          <a:softEdge rad="355600"/>
        </a:effectLst>
      </c:spPr>
    </c:plotArea>
    <c:plotVisOnly val="1"/>
    <c:dispBlanksAs val="gap"/>
    <c:showDLblsOverMax val="0"/>
  </c:chart>
  <c:spPr>
    <a:solidFill>
      <a:schemeClr val="accent3"/>
    </a:solidFill>
    <a:ln w="9525" cap="flat" cmpd="sng" algn="ctr">
      <a:solidFill>
        <a:schemeClr val="accent3"/>
      </a:solidFill>
      <a:round/>
    </a:ln>
    <a:effectLst/>
  </c:spPr>
  <c:txPr>
    <a:bodyPr/>
    <a:lstStyle/>
    <a:p>
      <a:pPr>
        <a:defRPr sz="6000" b="1">
          <a:latin typeface="Archivo Black"/>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
          <c:y val="7.8653494522952921E-2"/>
          <c:w val="0.94378753585509478"/>
          <c:h val="0.80098904996205"/>
        </c:manualLayout>
      </c:layout>
      <c:barChart>
        <c:barDir val="col"/>
        <c:grouping val="clustered"/>
        <c:varyColors val="0"/>
        <c:ser>
          <c:idx val="0"/>
          <c:order val="0"/>
          <c:tx>
            <c:strRef>
              <c:f>Sheet1!$B$1</c:f>
              <c:strCache>
                <c:ptCount val="1"/>
                <c:pt idx="0">
                  <c:v>FY 22</c:v>
                </c:pt>
              </c:strCache>
            </c:strRef>
          </c:tx>
          <c:spPr>
            <a:gradFill rotWithShape="1">
              <a:gsLst>
                <a:gs pos="0">
                  <a:schemeClr val="accent3">
                    <a:shade val="76000"/>
                    <a:shade val="51000"/>
                    <a:satMod val="130000"/>
                  </a:schemeClr>
                </a:gs>
                <a:gs pos="80000">
                  <a:schemeClr val="accent3">
                    <a:shade val="76000"/>
                    <a:shade val="93000"/>
                    <a:satMod val="130000"/>
                  </a:schemeClr>
                </a:gs>
                <a:gs pos="100000">
                  <a:schemeClr val="accent3">
                    <a:shade val="76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layout>
                <c:manualLayout>
                  <c:x val="-1.1182987926090918E-2"/>
                  <c:y val="0.38564479455276207"/>
                </c:manualLayout>
              </c:layout>
              <c:dLblPos val="outEnd"/>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48-4CDB-8DCF-644D0B67462F}"/>
                </c:ext>
              </c:extLst>
            </c:dLbl>
            <c:dLbl>
              <c:idx val="1"/>
              <c:layout>
                <c:manualLayout>
                  <c:x val="-1.3668096354111123E-2"/>
                  <c:y val="0.29373613090076045"/>
                </c:manualLayout>
              </c:layout>
              <c:dLblPos val="outEnd"/>
              <c:showLegendKey val="1"/>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48-4CDB-8DCF-644D0B67462F}"/>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tx1"/>
                    </a:solidFill>
                    <a:latin typeface="+mn-lt"/>
                    <a:ea typeface="+mn-ea"/>
                    <a:cs typeface="+mn-cs"/>
                  </a:defRPr>
                </a:pPr>
                <a:endParaRPr lang="en-US"/>
              </a:p>
            </c:txPr>
            <c:dLblPos val="ctr"/>
            <c:showLegendKey val="1"/>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Sale ('000 Qtls)</c:v>
                </c:pt>
                <c:pt idx="1">
                  <c:v>Realisation ( ₹/Qtl)</c:v>
                </c:pt>
              </c:strCache>
            </c:strRef>
          </c:cat>
          <c:val>
            <c:numRef>
              <c:f>Sheet1!$B$2:$B$3</c:f>
              <c:numCache>
                <c:formatCode>_(* #,##0.00_);_(* \(#,##0.00\);_(* "-"??_);_(@_)</c:formatCode>
                <c:ptCount val="2"/>
                <c:pt idx="0">
                  <c:v>4348.53</c:v>
                </c:pt>
                <c:pt idx="1">
                  <c:v>3387.3</c:v>
                </c:pt>
              </c:numCache>
            </c:numRef>
          </c:val>
          <c:extLst>
            <c:ext xmlns:c16="http://schemas.microsoft.com/office/drawing/2014/chart" uri="{C3380CC4-5D6E-409C-BE32-E72D297353CC}">
              <c16:uniqueId val="{00000002-5648-4CDB-8DCF-644D0B67462F}"/>
            </c:ext>
          </c:extLst>
        </c:ser>
        <c:ser>
          <c:idx val="1"/>
          <c:order val="1"/>
          <c:tx>
            <c:strRef>
              <c:f>Sheet1!$C$1</c:f>
              <c:strCache>
                <c:ptCount val="1"/>
                <c:pt idx="0">
                  <c:v>FY 21</c:v>
                </c:pt>
              </c:strCache>
            </c:strRef>
          </c:tx>
          <c:spPr>
            <a:gradFill rotWithShape="1">
              <a:gsLst>
                <a:gs pos="0">
                  <a:schemeClr val="accent3">
                    <a:tint val="77000"/>
                    <a:shade val="51000"/>
                    <a:satMod val="130000"/>
                  </a:schemeClr>
                </a:gs>
                <a:gs pos="80000">
                  <a:schemeClr val="accent3">
                    <a:tint val="77000"/>
                    <a:shade val="93000"/>
                    <a:satMod val="130000"/>
                  </a:schemeClr>
                </a:gs>
                <a:gs pos="100000">
                  <a:schemeClr val="accent3">
                    <a:tint val="77000"/>
                    <a:shade val="94000"/>
                    <a:satMod val="135000"/>
                  </a:schemeClr>
                </a:gs>
              </a:gsLst>
              <a:lin ang="16200000" scaled="0"/>
            </a:gradFill>
            <a:ln>
              <a:noFill/>
            </a:ln>
            <a:effectLst>
              <a:outerShdw blurRad="40000" dist="23000" dir="5400000" rotWithShape="0">
                <a:srgbClr val="000000">
                  <a:alpha val="35000"/>
                </a:srgbClr>
              </a:outerShdw>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48-4CDB-8DCF-644D0B67462F}"/>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648-4CDB-8DCF-644D0B67462F}"/>
                </c:ext>
              </c:extLst>
            </c:dLbl>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Sheet1!$A$2:$A$3</c:f>
              <c:strCache>
                <c:ptCount val="2"/>
                <c:pt idx="0">
                  <c:v>Sale ('000 Qtls)</c:v>
                </c:pt>
                <c:pt idx="1">
                  <c:v>Realisation ( ₹/Qtl)</c:v>
                </c:pt>
              </c:strCache>
            </c:strRef>
          </c:cat>
          <c:val>
            <c:numRef>
              <c:f>Sheet1!$C$2:$C$3</c:f>
              <c:numCache>
                <c:formatCode>_(* #,##0.00_);_(* \(#,##0.00\);_(* "-"??_);_(@_)</c:formatCode>
                <c:ptCount val="2"/>
                <c:pt idx="0">
                  <c:v>3349.4</c:v>
                </c:pt>
                <c:pt idx="1">
                  <c:v>3179.07</c:v>
                </c:pt>
              </c:numCache>
            </c:numRef>
          </c:val>
          <c:extLst>
            <c:ext xmlns:c16="http://schemas.microsoft.com/office/drawing/2014/chart" uri="{C3380CC4-5D6E-409C-BE32-E72D297353CC}">
              <c16:uniqueId val="{00000005-5648-4CDB-8DCF-644D0B67462F}"/>
            </c:ext>
          </c:extLst>
        </c:ser>
        <c:dLbls>
          <c:showLegendKey val="0"/>
          <c:showVal val="0"/>
          <c:showCatName val="0"/>
          <c:showSerName val="0"/>
          <c:showPercent val="0"/>
          <c:showBubbleSize val="0"/>
        </c:dLbls>
        <c:gapWidth val="100"/>
        <c:overlap val="-24"/>
        <c:axId val="47827584"/>
        <c:axId val="47972736"/>
      </c:barChart>
      <c:catAx>
        <c:axId val="478275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6000" b="0" i="0" u="none" strike="noStrike" kern="1200" baseline="0">
                <a:solidFill>
                  <a:schemeClr val="tx1"/>
                </a:solidFill>
                <a:latin typeface="+mn-lt"/>
                <a:ea typeface="+mn-ea"/>
                <a:cs typeface="+mn-cs"/>
              </a:defRPr>
            </a:pPr>
            <a:endParaRPr lang="en-US"/>
          </a:p>
        </c:txPr>
        <c:crossAx val="47972736"/>
        <c:crosses val="autoZero"/>
        <c:auto val="1"/>
        <c:lblAlgn val="ctr"/>
        <c:lblOffset val="100"/>
        <c:noMultiLvlLbl val="0"/>
      </c:catAx>
      <c:valAx>
        <c:axId val="47972736"/>
        <c:scaling>
          <c:orientation val="minMax"/>
          <c:min val="200"/>
        </c:scaling>
        <c:delete val="0"/>
        <c:axPos val="r"/>
        <c:majorGridlines>
          <c:spPr>
            <a:ln w="9525" cap="flat" cmpd="sng" algn="ctr">
              <a:solidFill>
                <a:schemeClr val="tx2">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6000" b="0" i="0" u="none" strike="noStrike" kern="1200" baseline="0">
                <a:solidFill>
                  <a:schemeClr val="tx2"/>
                </a:solidFill>
                <a:latin typeface="+mn-lt"/>
                <a:ea typeface="+mn-ea"/>
                <a:cs typeface="+mn-cs"/>
              </a:defRPr>
            </a:pPr>
            <a:endParaRPr lang="en-US"/>
          </a:p>
        </c:txPr>
        <c:crossAx val="47827584"/>
        <c:crosses val="max"/>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411650958402928E-2"/>
          <c:y val="7.1818955012354177E-2"/>
          <c:w val="0.94378753585509478"/>
          <c:h val="0.80865338158699807"/>
        </c:manualLayout>
      </c:layout>
      <c:bar3DChart>
        <c:barDir val="col"/>
        <c:grouping val="clustered"/>
        <c:varyColors val="0"/>
        <c:ser>
          <c:idx val="0"/>
          <c:order val="0"/>
          <c:tx>
            <c:strRef>
              <c:f>Sheet1!$B$1</c:f>
              <c:strCache>
                <c:ptCount val="1"/>
                <c:pt idx="0">
                  <c:v>FY 22</c:v>
                </c:pt>
              </c:strCache>
            </c:strRef>
          </c:tx>
          <c:spPr>
            <a:solidFill>
              <a:schemeClr val="accent3">
                <a:shade val="65000"/>
              </a:schemeClr>
            </a:solidFill>
            <a:ln>
              <a:noFill/>
            </a:ln>
            <a:effectLst/>
            <a:sp3d/>
          </c:spPr>
          <c:invertIfNegative val="0"/>
          <c:dLbls>
            <c:dLbl>
              <c:idx val="0"/>
              <c:layout>
                <c:manualLayout>
                  <c:x val="9.0007469911279224E-4"/>
                  <c:y val="0.2280769193962508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56-4525-9927-040BF79A149D}"/>
                </c:ext>
              </c:extLst>
            </c:dLbl>
            <c:spPr>
              <a:noFill/>
              <a:ln>
                <a:noFill/>
              </a:ln>
              <a:effectLst/>
            </c:spPr>
            <c:txPr>
              <a:bodyPr rot="0" spcFirstLastPara="1" vertOverflow="ellipsis" vert="horz" wrap="square" anchor="ctr" anchorCtr="1"/>
              <a:lstStyle/>
              <a:p>
                <a:pPr>
                  <a:defRPr sz="6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#,##0.00</c:formatCode>
                <c:ptCount val="1"/>
                <c:pt idx="0">
                  <c:v>326.20999999999987</c:v>
                </c:pt>
              </c:numCache>
            </c:numRef>
          </c:val>
          <c:extLst>
            <c:ext xmlns:c16="http://schemas.microsoft.com/office/drawing/2014/chart" uri="{C3380CC4-5D6E-409C-BE32-E72D297353CC}">
              <c16:uniqueId val="{00000001-1556-4525-9927-040BF79A149D}"/>
            </c:ext>
          </c:extLst>
        </c:ser>
        <c:ser>
          <c:idx val="1"/>
          <c:order val="1"/>
          <c:tx>
            <c:strRef>
              <c:f>Sheet1!$C$1</c:f>
              <c:strCache>
                <c:ptCount val="1"/>
                <c:pt idx="0">
                  <c:v>FY 21</c:v>
                </c:pt>
              </c:strCache>
            </c:strRef>
          </c:tx>
          <c:spPr>
            <a:solidFill>
              <a:schemeClr val="accent3"/>
            </a:solidFill>
            <a:ln>
              <a:noFill/>
            </a:ln>
            <a:effectLst/>
            <a:sp3d/>
          </c:spPr>
          <c:invertIfNegative val="0"/>
          <c:dLbls>
            <c:dLbl>
              <c:idx val="0"/>
              <c:layout>
                <c:manualLayout>
                  <c:x val="3.6002987964512977E-3"/>
                  <c:y val="0.164941439978603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56-4525-9927-040BF79A149D}"/>
                </c:ext>
              </c:extLst>
            </c:dLbl>
            <c:spPr>
              <a:noFill/>
              <a:ln>
                <a:noFill/>
              </a:ln>
              <a:effectLst/>
            </c:spPr>
            <c:txPr>
              <a:bodyPr rot="0" spcFirstLastPara="1" vertOverflow="ellipsis" vert="horz" wrap="square" anchor="ctr" anchorCtr="1"/>
              <a:lstStyle/>
              <a:p>
                <a:pPr>
                  <a:defRPr sz="6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#,##0.00</c:formatCode>
                <c:ptCount val="1"/>
                <c:pt idx="0">
                  <c:v>160.66999999999999</c:v>
                </c:pt>
              </c:numCache>
            </c:numRef>
          </c:val>
          <c:extLst>
            <c:ext xmlns:c16="http://schemas.microsoft.com/office/drawing/2014/chart" uri="{C3380CC4-5D6E-409C-BE32-E72D297353CC}">
              <c16:uniqueId val="{00000003-1556-4525-9927-040BF79A149D}"/>
            </c:ext>
          </c:extLst>
        </c:ser>
        <c:ser>
          <c:idx val="2"/>
          <c:order val="2"/>
          <c:tx>
            <c:strRef>
              <c:f>Sheet1!$D$1</c:f>
              <c:strCache>
                <c:ptCount val="1"/>
                <c:pt idx="0">
                  <c:v>Series 3</c:v>
                </c:pt>
              </c:strCache>
            </c:strRef>
          </c:tx>
          <c:spPr>
            <a:solidFill>
              <a:schemeClr val="accent3">
                <a:tint val="6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6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Sheet1!$A$1:$C$4</c:f>
              <c:multiLvlStrCache>
                <c:ptCount val="2"/>
                <c:lvl>
                  <c:pt idx="0">
                    <c:v>FY 21</c:v>
                  </c:pt>
                  <c:pt idx="1">
                    <c:v>160.67</c:v>
                  </c:pt>
                </c:lvl>
                <c:lvl>
                  <c:pt idx="0">
                    <c:v>FY 22</c:v>
                  </c:pt>
                  <c:pt idx="1">
                    <c:v>326.21</c:v>
                  </c:pt>
                </c:lvl>
                <c:lvl>
                  <c:pt idx="0">
                    <c:v> </c:v>
                  </c:pt>
                </c:lvl>
              </c:multiLvlStrCache>
            </c:multiLvlStrRef>
          </c:cat>
          <c:val>
            <c:numRef>
              <c:f>Sheet1!$D$1</c:f>
            </c:numRef>
          </c:val>
          <c:extLst>
            <c:ext xmlns:c16="http://schemas.microsoft.com/office/drawing/2014/chart" uri="{C3380CC4-5D6E-409C-BE32-E72D297353CC}">
              <c16:uniqueId val="{00000004-1556-4525-9927-040BF79A149D}"/>
            </c:ext>
          </c:extLst>
        </c:ser>
        <c:dLbls>
          <c:showLegendKey val="0"/>
          <c:showVal val="1"/>
          <c:showCatName val="0"/>
          <c:showSerName val="0"/>
          <c:showPercent val="0"/>
          <c:showBubbleSize val="0"/>
        </c:dLbls>
        <c:gapWidth val="150"/>
        <c:shape val="box"/>
        <c:axId val="81518592"/>
        <c:axId val="81520128"/>
        <c:axId val="0"/>
      </c:bar3DChart>
      <c:catAx>
        <c:axId val="815185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6000" b="0" i="0" u="none" strike="noStrike" kern="1200" baseline="0">
                <a:solidFill>
                  <a:schemeClr val="tx1">
                    <a:lumMod val="65000"/>
                    <a:lumOff val="35000"/>
                  </a:schemeClr>
                </a:solidFill>
                <a:latin typeface="+mn-lt"/>
                <a:ea typeface="+mn-ea"/>
                <a:cs typeface="+mn-cs"/>
              </a:defRPr>
            </a:pPr>
            <a:endParaRPr lang="en-US"/>
          </a:p>
        </c:txPr>
        <c:crossAx val="81520128"/>
        <c:crossesAt val="0"/>
        <c:auto val="1"/>
        <c:lblAlgn val="ctr"/>
        <c:lblOffset val="100"/>
        <c:noMultiLvlLbl val="0"/>
      </c:catAx>
      <c:valAx>
        <c:axId val="81520128"/>
        <c:scaling>
          <c:orientation val="minMax"/>
          <c:min val="0"/>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6000" b="0" i="0" u="none" strike="noStrike" kern="1200" baseline="0">
                <a:solidFill>
                  <a:schemeClr val="tx1">
                    <a:lumMod val="65000"/>
                    <a:lumOff val="35000"/>
                  </a:schemeClr>
                </a:solidFill>
                <a:latin typeface="+mn-lt"/>
                <a:ea typeface="+mn-ea"/>
                <a:cs typeface="+mn-cs"/>
              </a:defRPr>
            </a:pPr>
            <a:endParaRPr lang="en-US"/>
          </a:p>
        </c:txPr>
        <c:crossAx val="81518592"/>
        <c:crosses val="max"/>
        <c:crossBetween val="between"/>
        <c:majorUnit val="30"/>
        <c:minorUnit val="5"/>
      </c:valAx>
      <c:spPr>
        <a:noFill/>
        <a:ln>
          <a:noFill/>
        </a:ln>
        <a:effectLst/>
      </c:spPr>
    </c:plotArea>
    <c:legend>
      <c:legendPos val="b"/>
      <c:overlay val="0"/>
      <c:spPr>
        <a:noFill/>
        <a:ln>
          <a:noFill/>
        </a:ln>
        <a:effectLst/>
      </c:spPr>
      <c:txPr>
        <a:bodyPr rot="0" spcFirstLastPara="1" vertOverflow="ellipsis" vert="horz" wrap="square" anchor="ctr" anchorCtr="1"/>
        <a:lstStyle/>
        <a:p>
          <a:pPr>
            <a:defRPr sz="6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60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411650958402928E-2"/>
          <c:y val="7.1818955012354177E-2"/>
          <c:w val="0.94378753585509478"/>
          <c:h val="0.80865338158699807"/>
        </c:manualLayout>
      </c:layout>
      <c:bar3DChart>
        <c:barDir val="col"/>
        <c:grouping val="clustered"/>
        <c:varyColors val="0"/>
        <c:ser>
          <c:idx val="0"/>
          <c:order val="0"/>
          <c:tx>
            <c:strRef>
              <c:f>Sheet1!$B$1</c:f>
              <c:strCache>
                <c:ptCount val="1"/>
                <c:pt idx="0">
                  <c:v>FY 22</c:v>
                </c:pt>
              </c:strCache>
            </c:strRef>
          </c:tx>
          <c:spPr>
            <a:solidFill>
              <a:schemeClr val="accent3">
                <a:shade val="65000"/>
              </a:schemeClr>
            </a:solidFill>
            <a:ln>
              <a:noFill/>
            </a:ln>
            <a:effectLst/>
            <a:sp3d/>
          </c:spPr>
          <c:invertIfNegative val="0"/>
          <c:dLbls>
            <c:dLbl>
              <c:idx val="0"/>
              <c:layout>
                <c:manualLayout>
                  <c:x val="3.1195249324809816E-3"/>
                  <c:y val="-4.8173424826276831E-2"/>
                </c:manualLayout>
              </c:layout>
              <c:showLegendKey val="0"/>
              <c:showVal val="1"/>
              <c:showCatName val="0"/>
              <c:showSerName val="0"/>
              <c:showPercent val="0"/>
              <c:showBubbleSize val="0"/>
              <c:extLst>
                <c:ext xmlns:c15="http://schemas.microsoft.com/office/drawing/2012/chart" uri="{CE6537A1-D6FC-4f65-9D91-7224C49458BB}">
                  <c15:layout>
                    <c:manualLayout>
                      <c:w val="0.23972579463479507"/>
                      <c:h val="0.10817770575825589"/>
                    </c:manualLayout>
                  </c15:layout>
                </c:ext>
                <c:ext xmlns:c16="http://schemas.microsoft.com/office/drawing/2014/chart" uri="{C3380CC4-5D6E-409C-BE32-E72D297353CC}">
                  <c16:uniqueId val="{00000000-6EBF-4A3D-A274-05573A941CAA}"/>
                </c:ext>
              </c:extLst>
            </c:dLbl>
            <c:spPr>
              <a:noFill/>
              <a:ln>
                <a:noFill/>
              </a:ln>
              <a:effectLst/>
            </c:spPr>
            <c:txPr>
              <a:bodyPr rot="0" spcFirstLastPara="1" vertOverflow="ellipsis" vert="horz" wrap="square" anchor="ctr" anchorCtr="1"/>
              <a:lstStyle/>
              <a:p>
                <a:pPr>
                  <a:defRPr sz="5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#,##0.00</c:formatCode>
                <c:ptCount val="1"/>
                <c:pt idx="0">
                  <c:v>1596.24</c:v>
                </c:pt>
              </c:numCache>
            </c:numRef>
          </c:val>
          <c:extLst>
            <c:ext xmlns:c16="http://schemas.microsoft.com/office/drawing/2014/chart" uri="{C3380CC4-5D6E-409C-BE32-E72D297353CC}">
              <c16:uniqueId val="{00000001-6EBF-4A3D-A274-05573A941CAA}"/>
            </c:ext>
          </c:extLst>
        </c:ser>
        <c:ser>
          <c:idx val="1"/>
          <c:order val="1"/>
          <c:tx>
            <c:strRef>
              <c:f>Sheet1!$C$1</c:f>
              <c:strCache>
                <c:ptCount val="1"/>
                <c:pt idx="0">
                  <c:v>FY 21</c:v>
                </c:pt>
              </c:strCache>
            </c:strRef>
          </c:tx>
          <c:spPr>
            <a:solidFill>
              <a:schemeClr val="accent3"/>
            </a:solidFill>
            <a:ln>
              <a:noFill/>
            </a:ln>
            <a:effectLst/>
            <a:sp3d/>
          </c:spPr>
          <c:invertIfNegative val="0"/>
          <c:dLbls>
            <c:dLbl>
              <c:idx val="0"/>
              <c:layout>
                <c:manualLayout>
                  <c:x val="9.2186527733000262E-2"/>
                  <c:y val="-3.2103856532412822E-2"/>
                </c:manualLayout>
              </c:layout>
              <c:showLegendKey val="0"/>
              <c:showVal val="1"/>
              <c:showCatName val="0"/>
              <c:showSerName val="0"/>
              <c:showPercent val="0"/>
              <c:showBubbleSize val="0"/>
              <c:extLst>
                <c:ext xmlns:c15="http://schemas.microsoft.com/office/drawing/2012/chart" uri="{CE6537A1-D6FC-4f65-9D91-7224C49458BB}">
                  <c15:layout>
                    <c:manualLayout>
                      <c:w val="0.247699709886046"/>
                      <c:h val="0.10817770575825589"/>
                    </c:manualLayout>
                  </c15:layout>
                </c:ext>
                <c:ext xmlns:c16="http://schemas.microsoft.com/office/drawing/2014/chart" uri="{C3380CC4-5D6E-409C-BE32-E72D297353CC}">
                  <c16:uniqueId val="{00000002-6EBF-4A3D-A274-05573A941CAA}"/>
                </c:ext>
              </c:extLst>
            </c:dLbl>
            <c:spPr>
              <a:noFill/>
              <a:ln>
                <a:noFill/>
              </a:ln>
              <a:effectLst/>
            </c:spPr>
            <c:txPr>
              <a:bodyPr rot="0" spcFirstLastPara="1" vertOverflow="ellipsis" vert="horz" wrap="square" anchor="ctr" anchorCtr="1"/>
              <a:lstStyle/>
              <a:p>
                <a:pPr>
                  <a:defRPr sz="5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#,##0.00</c:formatCode>
                <c:ptCount val="1"/>
                <c:pt idx="0">
                  <c:v>1625.84</c:v>
                </c:pt>
              </c:numCache>
            </c:numRef>
          </c:val>
          <c:extLst>
            <c:ext xmlns:c16="http://schemas.microsoft.com/office/drawing/2014/chart" uri="{C3380CC4-5D6E-409C-BE32-E72D297353CC}">
              <c16:uniqueId val="{00000003-6EBF-4A3D-A274-05573A941CAA}"/>
            </c:ext>
          </c:extLst>
        </c:ser>
        <c:ser>
          <c:idx val="2"/>
          <c:order val="2"/>
          <c:tx>
            <c:strRef>
              <c:f>Sheet1!$D$1</c:f>
              <c:strCache>
                <c:ptCount val="1"/>
                <c:pt idx="0">
                  <c:v>Series 3</c:v>
                </c:pt>
              </c:strCache>
            </c:strRef>
          </c:tx>
          <c:spPr>
            <a:solidFill>
              <a:schemeClr val="accent3">
                <a:tint val="6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55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Sheet1!$A$1:$C$4</c:f>
              <c:multiLvlStrCache>
                <c:ptCount val="2"/>
                <c:lvl>
                  <c:pt idx="0">
                    <c:v>FY 21</c:v>
                  </c:pt>
                  <c:pt idx="1">
                    <c:v>1,625.84</c:v>
                  </c:pt>
                </c:lvl>
                <c:lvl>
                  <c:pt idx="0">
                    <c:v>FY 22</c:v>
                  </c:pt>
                  <c:pt idx="1">
                    <c:v>1,596.24</c:v>
                  </c:pt>
                </c:lvl>
                <c:lvl>
                  <c:pt idx="0">
                    <c:v> </c:v>
                  </c:pt>
                </c:lvl>
              </c:multiLvlStrCache>
            </c:multiLvlStrRef>
          </c:cat>
          <c:val>
            <c:numRef>
              <c:f>Sheet1!$D$1</c:f>
            </c:numRef>
          </c:val>
          <c:extLst>
            <c:ext xmlns:c16="http://schemas.microsoft.com/office/drawing/2014/chart" uri="{C3380CC4-5D6E-409C-BE32-E72D297353CC}">
              <c16:uniqueId val="{00000004-6EBF-4A3D-A274-05573A941CAA}"/>
            </c:ext>
          </c:extLst>
        </c:ser>
        <c:dLbls>
          <c:showLegendKey val="0"/>
          <c:showVal val="1"/>
          <c:showCatName val="0"/>
          <c:showSerName val="0"/>
          <c:showPercent val="0"/>
          <c:showBubbleSize val="0"/>
        </c:dLbls>
        <c:gapWidth val="150"/>
        <c:shape val="box"/>
        <c:axId val="81629568"/>
        <c:axId val="81631104"/>
        <c:axId val="0"/>
      </c:bar3DChart>
      <c:catAx>
        <c:axId val="8162956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5500" b="0" i="0" u="none" strike="noStrike" kern="1200" baseline="0">
                <a:solidFill>
                  <a:schemeClr val="tx1">
                    <a:lumMod val="65000"/>
                    <a:lumOff val="35000"/>
                  </a:schemeClr>
                </a:solidFill>
                <a:latin typeface="+mn-lt"/>
                <a:ea typeface="+mn-ea"/>
                <a:cs typeface="+mn-cs"/>
              </a:defRPr>
            </a:pPr>
            <a:endParaRPr lang="en-US"/>
          </a:p>
        </c:txPr>
        <c:crossAx val="81631104"/>
        <c:crosses val="autoZero"/>
        <c:auto val="1"/>
        <c:lblAlgn val="ctr"/>
        <c:lblOffset val="100"/>
        <c:noMultiLvlLbl val="0"/>
      </c:catAx>
      <c:valAx>
        <c:axId val="81631104"/>
        <c:scaling>
          <c:orientation val="minMax"/>
          <c:max val="1630"/>
          <c:min val="1530"/>
        </c:scaling>
        <c:delete val="0"/>
        <c:axPos val="r"/>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5500" b="0" i="0" u="none" strike="noStrike" kern="1200" baseline="0">
                <a:solidFill>
                  <a:schemeClr val="tx1">
                    <a:lumMod val="65000"/>
                    <a:lumOff val="35000"/>
                  </a:schemeClr>
                </a:solidFill>
                <a:latin typeface="+mn-lt"/>
                <a:ea typeface="+mn-ea"/>
                <a:cs typeface="+mn-cs"/>
              </a:defRPr>
            </a:pPr>
            <a:endParaRPr lang="en-US"/>
          </a:p>
        </c:txPr>
        <c:crossAx val="81629568"/>
        <c:crosses val="max"/>
        <c:crossBetween val="between"/>
        <c:majorUnit val="50"/>
      </c:valAx>
      <c:spPr>
        <a:noFill/>
        <a:ln>
          <a:noFill/>
        </a:ln>
        <a:effectLst/>
      </c:spPr>
    </c:plotArea>
    <c:legend>
      <c:legendPos val="b"/>
      <c:overlay val="0"/>
      <c:spPr>
        <a:noFill/>
        <a:ln>
          <a:noFill/>
        </a:ln>
        <a:effectLst/>
      </c:spPr>
      <c:txPr>
        <a:bodyPr rot="0" spcFirstLastPara="1" vertOverflow="ellipsis" vert="horz" wrap="square" anchor="ctr" anchorCtr="1"/>
        <a:lstStyle/>
        <a:p>
          <a:pPr>
            <a:defRPr sz="55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55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6">
  <a:schemeClr val="accent3"/>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5234FE-B22C-496F-B8C2-3FA9075A6C9B}" type="doc">
      <dgm:prSet loTypeId="urn:microsoft.com/office/officeart/2005/8/layout/lProcess2" loCatId="list" qsTypeId="urn:microsoft.com/office/officeart/2005/8/quickstyle/3d3" qsCatId="3D" csTypeId="urn:microsoft.com/office/officeart/2005/8/colors/accent3_2" csCatId="accent3" phldr="1"/>
      <dgm:spPr/>
      <dgm:t>
        <a:bodyPr/>
        <a:lstStyle/>
        <a:p>
          <a:endParaRPr lang="en-US"/>
        </a:p>
      </dgm:t>
    </dgm:pt>
    <dgm:pt modelId="{01F0FBB0-249B-4D23-ADD6-F02B305B1603}">
      <dgm:prSet phldrT="[Text]" custT="1"/>
      <dgm:spPr/>
      <dgm:t>
        <a:bodyPr/>
        <a:lstStyle/>
        <a:p>
          <a:r>
            <a:rPr lang="en-US" sz="8000" dirty="0">
              <a:latin typeface="+mn-lt"/>
              <a:cs typeface="Times New Roman" pitchFamily="18" charset="0"/>
            </a:rPr>
            <a:t>Particulars</a:t>
          </a:r>
        </a:p>
      </dgm:t>
    </dgm:pt>
    <dgm:pt modelId="{E8CA29A1-E47A-4773-8EE9-B7A90209E8FF}" type="parTrans" cxnId="{769A25B0-E588-4FA3-9570-E31CC8E1FC2A}">
      <dgm:prSet/>
      <dgm:spPr/>
      <dgm:t>
        <a:bodyPr/>
        <a:lstStyle/>
        <a:p>
          <a:endParaRPr lang="en-US" sz="6000"/>
        </a:p>
      </dgm:t>
    </dgm:pt>
    <dgm:pt modelId="{6AED03CD-2483-4AD6-BC75-8494A69ABE3D}" type="sibTrans" cxnId="{769A25B0-E588-4FA3-9570-E31CC8E1FC2A}">
      <dgm:prSet/>
      <dgm:spPr/>
      <dgm:t>
        <a:bodyPr/>
        <a:lstStyle/>
        <a:p>
          <a:endParaRPr lang="en-US" sz="6000"/>
        </a:p>
      </dgm:t>
    </dgm:pt>
    <dgm:pt modelId="{88EA8EA8-0466-4937-B08B-9C5FC923287F}">
      <dgm:prSet phldrT="[Text]" custT="1"/>
      <dgm:spPr/>
      <dgm:t>
        <a:bodyPr/>
        <a:lstStyle/>
        <a:p>
          <a:r>
            <a:rPr lang="en-US" sz="5600" dirty="0">
              <a:latin typeface="+mn-lt"/>
              <a:cs typeface="Times New Roman" pitchFamily="18" charset="0"/>
            </a:rPr>
            <a:t>Book Value- ₹ / share</a:t>
          </a:r>
        </a:p>
      </dgm:t>
    </dgm:pt>
    <dgm:pt modelId="{0C5C589A-0EC6-4C60-9F3B-30C8B66AAB03}" type="sibTrans" cxnId="{C0F4A518-DC64-4A18-9069-05CB77986CA6}">
      <dgm:prSet/>
      <dgm:spPr/>
      <dgm:t>
        <a:bodyPr/>
        <a:lstStyle/>
        <a:p>
          <a:endParaRPr lang="en-US" sz="6000"/>
        </a:p>
      </dgm:t>
    </dgm:pt>
    <dgm:pt modelId="{3085C06A-018B-40CE-B409-6D6957860DAA}" type="parTrans" cxnId="{C0F4A518-DC64-4A18-9069-05CB77986CA6}">
      <dgm:prSet/>
      <dgm:spPr/>
      <dgm:t>
        <a:bodyPr/>
        <a:lstStyle/>
        <a:p>
          <a:endParaRPr lang="en-US" sz="6000"/>
        </a:p>
      </dgm:t>
    </dgm:pt>
    <dgm:pt modelId="{51592FAF-E54E-46CF-853D-1F097E8686DC}">
      <dgm:prSet phldrT="[Text]" custT="1"/>
      <dgm:spPr/>
      <dgm:t>
        <a:bodyPr/>
        <a:lstStyle/>
        <a:p>
          <a:r>
            <a:rPr lang="en-US" sz="6000" dirty="0">
              <a:latin typeface="+mn-lt"/>
              <a:cs typeface="Times New Roman" pitchFamily="18" charset="0"/>
            </a:rPr>
            <a:t>Gearing Ratio</a:t>
          </a:r>
        </a:p>
      </dgm:t>
    </dgm:pt>
    <dgm:pt modelId="{48C4EF9C-11E2-4658-AA52-B4545481BD4C}" type="parTrans" cxnId="{3C6B196C-C3D1-492B-8B51-9C4E7943126B}">
      <dgm:prSet/>
      <dgm:spPr/>
      <dgm:t>
        <a:bodyPr/>
        <a:lstStyle/>
        <a:p>
          <a:endParaRPr lang="en-US" sz="6000"/>
        </a:p>
      </dgm:t>
    </dgm:pt>
    <dgm:pt modelId="{8D24EDFD-38EB-48AE-9FC6-D6009F03CDA8}" type="sibTrans" cxnId="{3C6B196C-C3D1-492B-8B51-9C4E7943126B}">
      <dgm:prSet/>
      <dgm:spPr/>
      <dgm:t>
        <a:bodyPr/>
        <a:lstStyle/>
        <a:p>
          <a:endParaRPr lang="en-US" sz="6000"/>
        </a:p>
      </dgm:t>
    </dgm:pt>
    <dgm:pt modelId="{2C22C3D9-4CA0-4FA9-BA5F-6A7A505989E9}">
      <dgm:prSet phldrT="[Text]" custT="1"/>
      <dgm:spPr/>
      <dgm:t>
        <a:bodyPr/>
        <a:lstStyle/>
        <a:p>
          <a:r>
            <a:rPr lang="en-US" sz="6000" dirty="0">
              <a:latin typeface="+mn-lt"/>
              <a:cs typeface="Times New Roman" pitchFamily="18" charset="0"/>
            </a:rPr>
            <a:t>PAT Margin %	 </a:t>
          </a:r>
        </a:p>
      </dgm:t>
    </dgm:pt>
    <dgm:pt modelId="{8AA2453A-9439-43E8-BB0A-5BF56E73202D}" type="parTrans" cxnId="{5AA128C3-7186-4348-9762-2CCF7AB6D6B1}">
      <dgm:prSet/>
      <dgm:spPr/>
      <dgm:t>
        <a:bodyPr/>
        <a:lstStyle/>
        <a:p>
          <a:endParaRPr lang="en-US" sz="6000"/>
        </a:p>
      </dgm:t>
    </dgm:pt>
    <dgm:pt modelId="{38AE6A03-C948-46F5-A74F-BF5CB2766CEF}" type="sibTrans" cxnId="{5AA128C3-7186-4348-9762-2CCF7AB6D6B1}">
      <dgm:prSet/>
      <dgm:spPr/>
      <dgm:t>
        <a:bodyPr/>
        <a:lstStyle/>
        <a:p>
          <a:endParaRPr lang="en-US" sz="6000"/>
        </a:p>
      </dgm:t>
    </dgm:pt>
    <dgm:pt modelId="{137F9A95-3DCC-4162-A312-EC10A4C6CEF3}">
      <dgm:prSet phldrT="[Text]" custT="1"/>
      <dgm:spPr/>
      <dgm:t>
        <a:bodyPr/>
        <a:lstStyle/>
        <a:p>
          <a:r>
            <a:rPr lang="en-US" sz="5500" dirty="0">
              <a:latin typeface="+mn-lt"/>
              <a:cs typeface="Times New Roman" pitchFamily="18" charset="0"/>
            </a:rPr>
            <a:t>Debt Service Coverage Ratio</a:t>
          </a:r>
        </a:p>
      </dgm:t>
    </dgm:pt>
    <dgm:pt modelId="{597C30E8-1DF8-44A6-AF4C-B499859EB33E}" type="parTrans" cxnId="{FAF9C3BA-6CC9-48AB-A994-684B64756D9C}">
      <dgm:prSet/>
      <dgm:spPr/>
      <dgm:t>
        <a:bodyPr/>
        <a:lstStyle/>
        <a:p>
          <a:endParaRPr lang="en-US" sz="6000"/>
        </a:p>
      </dgm:t>
    </dgm:pt>
    <dgm:pt modelId="{65EC9C2D-4F7C-4129-82E7-58402BCA3916}" type="sibTrans" cxnId="{FAF9C3BA-6CC9-48AB-A994-684B64756D9C}">
      <dgm:prSet/>
      <dgm:spPr/>
      <dgm:t>
        <a:bodyPr/>
        <a:lstStyle/>
        <a:p>
          <a:endParaRPr lang="en-US" sz="6000"/>
        </a:p>
      </dgm:t>
    </dgm:pt>
    <dgm:pt modelId="{34BF76D5-076A-4E31-9CDE-FB1A2C4252D1}">
      <dgm:prSet phldrT="[Text]" custT="1"/>
      <dgm:spPr/>
      <dgm:t>
        <a:bodyPr/>
        <a:lstStyle/>
        <a:p>
          <a:r>
            <a:rPr lang="en-US" sz="6000" dirty="0">
              <a:latin typeface="+mn-lt"/>
              <a:cs typeface="Times New Roman" pitchFamily="18" charset="0"/>
            </a:rPr>
            <a:t>35.76</a:t>
          </a:r>
        </a:p>
      </dgm:t>
    </dgm:pt>
    <dgm:pt modelId="{B5239E81-E4F7-459B-8994-DB0A4FF5CC8C}" type="parTrans" cxnId="{394328DD-D72D-4320-82A5-249628C76061}">
      <dgm:prSet/>
      <dgm:spPr/>
      <dgm:t>
        <a:bodyPr/>
        <a:lstStyle/>
        <a:p>
          <a:endParaRPr lang="en-US" sz="6000"/>
        </a:p>
      </dgm:t>
    </dgm:pt>
    <dgm:pt modelId="{5DE59974-3E9D-44D1-97A6-4F1D13C3C08E}" type="sibTrans" cxnId="{394328DD-D72D-4320-82A5-249628C76061}">
      <dgm:prSet/>
      <dgm:spPr/>
      <dgm:t>
        <a:bodyPr/>
        <a:lstStyle/>
        <a:p>
          <a:endParaRPr lang="en-US" sz="6000"/>
        </a:p>
      </dgm:t>
    </dgm:pt>
    <dgm:pt modelId="{A2E67696-D7C3-4919-B304-495ADB668610}">
      <dgm:prSet phldrT="[Text]" custT="1"/>
      <dgm:spPr/>
      <dgm:t>
        <a:bodyPr/>
        <a:lstStyle/>
        <a:p>
          <a:r>
            <a:rPr lang="en-US" sz="6000" dirty="0">
              <a:latin typeface="+mn-lt"/>
              <a:cs typeface="Times New Roman" pitchFamily="18" charset="0"/>
            </a:rPr>
            <a:t>  0.77</a:t>
          </a:r>
        </a:p>
      </dgm:t>
    </dgm:pt>
    <dgm:pt modelId="{B6C8048D-47EE-4DF6-9997-C4E5CDDB6783}" type="parTrans" cxnId="{D9F7B1CC-A68F-47DF-BC6B-70BB04B8A294}">
      <dgm:prSet/>
      <dgm:spPr/>
      <dgm:t>
        <a:bodyPr/>
        <a:lstStyle/>
        <a:p>
          <a:endParaRPr lang="en-US" sz="6000"/>
        </a:p>
      </dgm:t>
    </dgm:pt>
    <dgm:pt modelId="{E4BBDFA8-05F5-44CD-8CE3-79EA0AC3BEE0}" type="sibTrans" cxnId="{D9F7B1CC-A68F-47DF-BC6B-70BB04B8A294}">
      <dgm:prSet/>
      <dgm:spPr/>
      <dgm:t>
        <a:bodyPr/>
        <a:lstStyle/>
        <a:p>
          <a:endParaRPr lang="en-US" sz="6000"/>
        </a:p>
      </dgm:t>
    </dgm:pt>
    <dgm:pt modelId="{CE671EA5-1307-409E-B975-EF5AB2B72854}">
      <dgm:prSet phldrT="[Text]" custT="1"/>
      <dgm:spPr/>
      <dgm:t>
        <a:bodyPr/>
        <a:lstStyle/>
        <a:p>
          <a:r>
            <a:rPr lang="en-US" sz="6000" dirty="0">
              <a:latin typeface="+mn-lt"/>
              <a:cs typeface="Times New Roman" pitchFamily="18" charset="0"/>
            </a:rPr>
            <a:t>7.85</a:t>
          </a:r>
        </a:p>
      </dgm:t>
    </dgm:pt>
    <dgm:pt modelId="{DE1CC231-8400-46E1-AAD2-EE8954F47B63}" type="parTrans" cxnId="{98B4F2C3-0280-467A-B3BB-1DB38DC3B744}">
      <dgm:prSet/>
      <dgm:spPr/>
      <dgm:t>
        <a:bodyPr/>
        <a:lstStyle/>
        <a:p>
          <a:endParaRPr lang="en-US" sz="6000"/>
        </a:p>
      </dgm:t>
    </dgm:pt>
    <dgm:pt modelId="{6F4F0096-3F88-47CA-8E06-F02DAB2DB26B}" type="sibTrans" cxnId="{98B4F2C3-0280-467A-B3BB-1DB38DC3B744}">
      <dgm:prSet/>
      <dgm:spPr/>
      <dgm:t>
        <a:bodyPr/>
        <a:lstStyle/>
        <a:p>
          <a:endParaRPr lang="en-US" sz="6000"/>
        </a:p>
      </dgm:t>
    </dgm:pt>
    <dgm:pt modelId="{15C69739-84E7-46D3-AD1D-4F3994FF3B3F}">
      <dgm:prSet phldrT="[Text]" custT="1"/>
      <dgm:spPr/>
      <dgm:t>
        <a:bodyPr/>
        <a:lstStyle/>
        <a:p>
          <a:r>
            <a:rPr lang="en-US" sz="6000" dirty="0">
              <a:latin typeface="+mn-lt"/>
              <a:cs typeface="Times New Roman" pitchFamily="18" charset="0"/>
            </a:rPr>
            <a:t>3.43</a:t>
          </a:r>
        </a:p>
      </dgm:t>
    </dgm:pt>
    <dgm:pt modelId="{A2B20625-4500-482A-A3A6-69F47CA9EF12}" type="parTrans" cxnId="{8B51F8A1-3709-4658-964E-646574687377}">
      <dgm:prSet/>
      <dgm:spPr/>
      <dgm:t>
        <a:bodyPr/>
        <a:lstStyle/>
        <a:p>
          <a:endParaRPr lang="en-US" sz="6000"/>
        </a:p>
      </dgm:t>
    </dgm:pt>
    <dgm:pt modelId="{B2F8ED8C-DD40-4993-B15B-93973E61C60F}" type="sibTrans" cxnId="{8B51F8A1-3709-4658-964E-646574687377}">
      <dgm:prSet/>
      <dgm:spPr/>
      <dgm:t>
        <a:bodyPr/>
        <a:lstStyle/>
        <a:p>
          <a:endParaRPr lang="en-US" sz="6000"/>
        </a:p>
      </dgm:t>
    </dgm:pt>
    <dgm:pt modelId="{26A492E7-D9D7-47A2-BA5B-13A4E3232B35}">
      <dgm:prSet phldrT="[Text]" custT="1"/>
      <dgm:spPr/>
      <dgm:t>
        <a:bodyPr/>
        <a:lstStyle/>
        <a:p>
          <a:r>
            <a:rPr lang="en-US" sz="6000" dirty="0">
              <a:latin typeface="+mn-lt"/>
              <a:cs typeface="Times New Roman" pitchFamily="18" charset="0"/>
            </a:rPr>
            <a:t>30.74</a:t>
          </a:r>
        </a:p>
      </dgm:t>
    </dgm:pt>
    <dgm:pt modelId="{8952F6FD-6BA6-4E34-9D26-D22A34B7F4D3}" type="sibTrans" cxnId="{5B45EC9E-636E-4DDA-B28A-25386AF8E348}">
      <dgm:prSet/>
      <dgm:spPr/>
      <dgm:t>
        <a:bodyPr/>
        <a:lstStyle/>
        <a:p>
          <a:endParaRPr lang="en-US" sz="6000"/>
        </a:p>
      </dgm:t>
    </dgm:pt>
    <dgm:pt modelId="{49A875AF-A2A5-4B60-841C-4986ECA1992B}" type="parTrans" cxnId="{5B45EC9E-636E-4DDA-B28A-25386AF8E348}">
      <dgm:prSet/>
      <dgm:spPr/>
      <dgm:t>
        <a:bodyPr/>
        <a:lstStyle/>
        <a:p>
          <a:endParaRPr lang="en-US" sz="6000"/>
        </a:p>
      </dgm:t>
    </dgm:pt>
    <dgm:pt modelId="{97182841-5CA1-4495-A177-E33EB7B71E2A}">
      <dgm:prSet phldrT="[Text]" custT="1"/>
      <dgm:spPr/>
      <dgm:t>
        <a:bodyPr/>
        <a:lstStyle/>
        <a:p>
          <a:r>
            <a:rPr lang="en-US" sz="6000" dirty="0">
              <a:latin typeface="+mn-lt"/>
              <a:cs typeface="Times New Roman" pitchFamily="18" charset="0"/>
            </a:rPr>
            <a:t>1.41</a:t>
          </a:r>
        </a:p>
      </dgm:t>
    </dgm:pt>
    <dgm:pt modelId="{348E9022-4DD3-485D-9B47-437CCE6D1818}" type="sibTrans" cxnId="{D798D4E3-2337-4914-9A6B-F3A6E25F9C62}">
      <dgm:prSet/>
      <dgm:spPr/>
      <dgm:t>
        <a:bodyPr/>
        <a:lstStyle/>
        <a:p>
          <a:endParaRPr lang="en-US" sz="6000"/>
        </a:p>
      </dgm:t>
    </dgm:pt>
    <dgm:pt modelId="{65DB78DF-43BF-42A4-B71F-F0C98B55AB5C}" type="parTrans" cxnId="{D798D4E3-2337-4914-9A6B-F3A6E25F9C62}">
      <dgm:prSet/>
      <dgm:spPr/>
      <dgm:t>
        <a:bodyPr/>
        <a:lstStyle/>
        <a:p>
          <a:endParaRPr lang="en-US" sz="6000"/>
        </a:p>
      </dgm:t>
    </dgm:pt>
    <dgm:pt modelId="{EBFAC4DF-CC65-4C9C-988B-205702B98CBA}">
      <dgm:prSet phldrT="[Text]" custT="1"/>
      <dgm:spPr/>
      <dgm:t>
        <a:bodyPr/>
        <a:lstStyle/>
        <a:p>
          <a:r>
            <a:rPr lang="en-US" sz="6000" dirty="0">
              <a:latin typeface="+mn-lt"/>
              <a:cs typeface="Times New Roman" pitchFamily="18" charset="0"/>
            </a:rPr>
            <a:t>4.96</a:t>
          </a:r>
        </a:p>
      </dgm:t>
    </dgm:pt>
    <dgm:pt modelId="{243A4B90-2149-41D1-AEA0-19FED7863F2F}" type="sibTrans" cxnId="{0161F1A2-E089-4D4E-8B91-D1D68225E735}">
      <dgm:prSet/>
      <dgm:spPr/>
      <dgm:t>
        <a:bodyPr/>
        <a:lstStyle/>
        <a:p>
          <a:endParaRPr lang="en-US" sz="6000"/>
        </a:p>
      </dgm:t>
    </dgm:pt>
    <dgm:pt modelId="{F432958E-96AB-4CE0-BF58-B13D677687D9}" type="parTrans" cxnId="{0161F1A2-E089-4D4E-8B91-D1D68225E735}">
      <dgm:prSet/>
      <dgm:spPr/>
      <dgm:t>
        <a:bodyPr/>
        <a:lstStyle/>
        <a:p>
          <a:endParaRPr lang="en-US" sz="6000"/>
        </a:p>
      </dgm:t>
    </dgm:pt>
    <dgm:pt modelId="{E30A18B9-1B59-46BB-9C5C-5F4242E7A5EF}">
      <dgm:prSet phldrT="[Text]" custT="1"/>
      <dgm:spPr/>
      <dgm:t>
        <a:bodyPr/>
        <a:lstStyle/>
        <a:p>
          <a:r>
            <a:rPr lang="en-US" sz="6000" dirty="0">
              <a:latin typeface="+mn-lt"/>
              <a:cs typeface="Times New Roman" pitchFamily="18" charset="0"/>
            </a:rPr>
            <a:t>0.78</a:t>
          </a:r>
        </a:p>
      </dgm:t>
    </dgm:pt>
    <dgm:pt modelId="{363307C3-D579-4B80-93C8-16511DA2D8C9}" type="sibTrans" cxnId="{862FE583-A525-4F2D-8FF7-0C34045B93AA}">
      <dgm:prSet/>
      <dgm:spPr/>
      <dgm:t>
        <a:bodyPr/>
        <a:lstStyle/>
        <a:p>
          <a:endParaRPr lang="en-US" sz="6000"/>
        </a:p>
      </dgm:t>
    </dgm:pt>
    <dgm:pt modelId="{CF6C8F75-17DB-4AE5-AF35-29ABF6B9C26C}" type="parTrans" cxnId="{862FE583-A525-4F2D-8FF7-0C34045B93AA}">
      <dgm:prSet/>
      <dgm:spPr/>
      <dgm:t>
        <a:bodyPr/>
        <a:lstStyle/>
        <a:p>
          <a:endParaRPr lang="en-US" sz="6000"/>
        </a:p>
      </dgm:t>
    </dgm:pt>
    <dgm:pt modelId="{74A196E2-6912-4D85-9716-830648EF8812}">
      <dgm:prSet phldrT="[Text]" custT="1"/>
      <dgm:spPr/>
      <dgm:t>
        <a:bodyPr/>
        <a:lstStyle/>
        <a:p>
          <a:endParaRPr lang="en-US" sz="6000" dirty="0">
            <a:latin typeface="+mn-lt"/>
            <a:cs typeface="Times New Roman" pitchFamily="18" charset="0"/>
          </a:endParaRPr>
        </a:p>
        <a:p>
          <a:r>
            <a:rPr lang="en-US" sz="8000" dirty="0">
              <a:latin typeface="+mn-lt"/>
              <a:cs typeface="Times New Roman" pitchFamily="18" charset="0"/>
            </a:rPr>
            <a:t>FY 22</a:t>
          </a:r>
        </a:p>
      </dgm:t>
    </dgm:pt>
    <dgm:pt modelId="{A8E077AF-2830-4B7C-AE09-E7B89E5B931A}" type="sibTrans" cxnId="{9B264547-8AA6-47EF-B50A-BBC952F8B2F1}">
      <dgm:prSet/>
      <dgm:spPr/>
      <dgm:t>
        <a:bodyPr/>
        <a:lstStyle/>
        <a:p>
          <a:endParaRPr lang="en-US" sz="6000"/>
        </a:p>
      </dgm:t>
    </dgm:pt>
    <dgm:pt modelId="{45E4DDDA-CD23-4700-ADAF-8E2DA7DCB3C6}" type="parTrans" cxnId="{9B264547-8AA6-47EF-B50A-BBC952F8B2F1}">
      <dgm:prSet/>
      <dgm:spPr/>
      <dgm:t>
        <a:bodyPr/>
        <a:lstStyle/>
        <a:p>
          <a:endParaRPr lang="en-US" sz="6000"/>
        </a:p>
      </dgm:t>
    </dgm:pt>
    <dgm:pt modelId="{32EE2A6B-0F0D-4AFD-B79C-8719C2C95C34}">
      <dgm:prSet phldrT="[Text]" custT="1"/>
      <dgm:spPr/>
      <dgm:t>
        <a:bodyPr/>
        <a:lstStyle/>
        <a:p>
          <a:r>
            <a:rPr lang="en-US" sz="6000" dirty="0">
              <a:latin typeface="+mn-lt"/>
              <a:cs typeface="Times New Roman" pitchFamily="18" charset="0"/>
            </a:rPr>
            <a:t>Net Worth </a:t>
          </a:r>
          <a:r>
            <a:rPr lang="en-IN" sz="6000" baseline="0" dirty="0"/>
            <a:t>(₹ </a:t>
          </a:r>
          <a:r>
            <a:rPr lang="en-IN" sz="6000" baseline="0" dirty="0" err="1"/>
            <a:t>Crore</a:t>
          </a:r>
          <a:r>
            <a:rPr lang="en-IN" sz="6000" baseline="0" dirty="0"/>
            <a:t>)</a:t>
          </a:r>
          <a:r>
            <a:rPr lang="en-US" sz="6000" dirty="0">
              <a:latin typeface="+mn-lt"/>
              <a:cs typeface="Times New Roman" pitchFamily="18" charset="0"/>
            </a:rPr>
            <a:t> </a:t>
          </a:r>
        </a:p>
      </dgm:t>
    </dgm:pt>
    <dgm:pt modelId="{8F5F3A9B-1A36-46B0-AFE2-589FECD039F2}" type="parTrans" cxnId="{62101844-CC4F-4BED-AE65-0F82BB669FB2}">
      <dgm:prSet/>
      <dgm:spPr/>
      <dgm:t>
        <a:bodyPr/>
        <a:lstStyle/>
        <a:p>
          <a:endParaRPr lang="en-US" sz="6000"/>
        </a:p>
      </dgm:t>
    </dgm:pt>
    <dgm:pt modelId="{2DE71B44-F96D-4F3D-9BA6-28595D0D8F24}" type="sibTrans" cxnId="{62101844-CC4F-4BED-AE65-0F82BB669FB2}">
      <dgm:prSet/>
      <dgm:spPr/>
      <dgm:t>
        <a:bodyPr/>
        <a:lstStyle/>
        <a:p>
          <a:endParaRPr lang="en-US" sz="6000"/>
        </a:p>
      </dgm:t>
    </dgm:pt>
    <dgm:pt modelId="{1341054B-5C4C-4743-8AAE-09AABEDD7EC4}">
      <dgm:prSet phldrT="[Text]" custT="1"/>
      <dgm:spPr/>
      <dgm:t>
        <a:bodyPr/>
        <a:lstStyle/>
        <a:p>
          <a:r>
            <a:rPr lang="en-US" sz="6000" dirty="0">
              <a:latin typeface="+mn-lt"/>
              <a:cs typeface="Times New Roman" pitchFamily="18" charset="0"/>
            </a:rPr>
            <a:t>673.29</a:t>
          </a:r>
        </a:p>
      </dgm:t>
    </dgm:pt>
    <dgm:pt modelId="{064AABA6-9E0C-4B80-AF49-A6DE17C4ED9F}" type="parTrans" cxnId="{4DA6E457-BBA7-4C9A-8DAD-9974389F204D}">
      <dgm:prSet/>
      <dgm:spPr/>
      <dgm:t>
        <a:bodyPr/>
        <a:lstStyle/>
        <a:p>
          <a:endParaRPr lang="en-US" sz="6000"/>
        </a:p>
      </dgm:t>
    </dgm:pt>
    <dgm:pt modelId="{9D8D963A-72B5-4E04-A3B1-48319D5AD135}" type="sibTrans" cxnId="{4DA6E457-BBA7-4C9A-8DAD-9974389F204D}">
      <dgm:prSet/>
      <dgm:spPr/>
      <dgm:t>
        <a:bodyPr/>
        <a:lstStyle/>
        <a:p>
          <a:endParaRPr lang="en-US" sz="6000"/>
        </a:p>
      </dgm:t>
    </dgm:pt>
    <dgm:pt modelId="{7A1E085E-9EC2-4C7C-9CB7-7F17C6C1029A}">
      <dgm:prSet phldrT="[Text]" custT="1"/>
      <dgm:spPr/>
      <dgm:t>
        <a:bodyPr/>
        <a:lstStyle/>
        <a:p>
          <a:r>
            <a:rPr lang="en-US" sz="6000" dirty="0">
              <a:latin typeface="+mn-lt"/>
              <a:cs typeface="Times New Roman" pitchFamily="18" charset="0"/>
            </a:rPr>
            <a:t>578.91</a:t>
          </a:r>
        </a:p>
      </dgm:t>
    </dgm:pt>
    <dgm:pt modelId="{D961615C-6FDB-4153-9453-12A88D7D173A}" type="parTrans" cxnId="{5854BCC4-FB6D-480E-8F51-02A5EAD32F5A}">
      <dgm:prSet/>
      <dgm:spPr/>
      <dgm:t>
        <a:bodyPr/>
        <a:lstStyle/>
        <a:p>
          <a:endParaRPr lang="en-US" sz="6000"/>
        </a:p>
      </dgm:t>
    </dgm:pt>
    <dgm:pt modelId="{ED2A0F16-E799-4F99-83E4-9F44C1E6E0D6}" type="sibTrans" cxnId="{5854BCC4-FB6D-480E-8F51-02A5EAD32F5A}">
      <dgm:prSet/>
      <dgm:spPr/>
      <dgm:t>
        <a:bodyPr/>
        <a:lstStyle/>
        <a:p>
          <a:endParaRPr lang="en-US" sz="6000"/>
        </a:p>
      </dgm:t>
    </dgm:pt>
    <dgm:pt modelId="{56AE1081-80FA-4A98-8BF9-9428D59326DE}">
      <dgm:prSet phldrT="[Text]" custT="1"/>
      <dgm:spPr/>
      <dgm:t>
        <a:bodyPr/>
        <a:lstStyle/>
        <a:p>
          <a:endParaRPr lang="en-US" sz="6000" dirty="0">
            <a:latin typeface="+mn-lt"/>
            <a:cs typeface="Times New Roman" pitchFamily="18" charset="0"/>
          </a:endParaRPr>
        </a:p>
        <a:p>
          <a:r>
            <a:rPr lang="en-US" sz="8000" dirty="0">
              <a:latin typeface="+mn-lt"/>
              <a:cs typeface="Times New Roman" pitchFamily="18" charset="0"/>
            </a:rPr>
            <a:t>FY 21</a:t>
          </a:r>
        </a:p>
      </dgm:t>
    </dgm:pt>
    <dgm:pt modelId="{195ACAA8-E43F-41EA-A5A2-7841142C19B3}" type="sibTrans" cxnId="{B8BD7513-E6EC-43B1-B723-008790325A87}">
      <dgm:prSet/>
      <dgm:spPr/>
      <dgm:t>
        <a:bodyPr/>
        <a:lstStyle/>
        <a:p>
          <a:endParaRPr lang="en-US" sz="6000"/>
        </a:p>
      </dgm:t>
    </dgm:pt>
    <dgm:pt modelId="{843ABE4B-BEA2-48FD-A20C-30653A214C53}" type="parTrans" cxnId="{B8BD7513-E6EC-43B1-B723-008790325A87}">
      <dgm:prSet/>
      <dgm:spPr/>
      <dgm:t>
        <a:bodyPr/>
        <a:lstStyle/>
        <a:p>
          <a:endParaRPr lang="en-US" sz="6000"/>
        </a:p>
      </dgm:t>
    </dgm:pt>
    <dgm:pt modelId="{5086D954-BC5B-4A37-9FAD-8E436BAE455B}">
      <dgm:prSet phldrT="[Text]" custT="1"/>
      <dgm:spPr/>
      <dgm:t>
        <a:bodyPr/>
        <a:lstStyle/>
        <a:p>
          <a:r>
            <a:rPr lang="en-US" sz="5400" dirty="0">
              <a:latin typeface="+mn-lt"/>
              <a:cs typeface="Times New Roman" pitchFamily="18" charset="0"/>
            </a:rPr>
            <a:t>Interest Coverage Ratio </a:t>
          </a:r>
        </a:p>
      </dgm:t>
    </dgm:pt>
    <dgm:pt modelId="{5B9BF254-4706-40D9-A39F-15EAB55950A1}" type="parTrans" cxnId="{CDEE6F96-664C-43DA-AE2D-2E499F5D2FF1}">
      <dgm:prSet/>
      <dgm:spPr/>
      <dgm:t>
        <a:bodyPr/>
        <a:lstStyle/>
        <a:p>
          <a:endParaRPr lang="en-US" sz="6000"/>
        </a:p>
      </dgm:t>
    </dgm:pt>
    <dgm:pt modelId="{90ABD4D7-230C-4B67-A1F8-B96F0DF52314}" type="sibTrans" cxnId="{CDEE6F96-664C-43DA-AE2D-2E499F5D2FF1}">
      <dgm:prSet/>
      <dgm:spPr/>
      <dgm:t>
        <a:bodyPr/>
        <a:lstStyle/>
        <a:p>
          <a:endParaRPr lang="en-US" sz="6000"/>
        </a:p>
      </dgm:t>
    </dgm:pt>
    <dgm:pt modelId="{5C69F7F9-37E5-4860-9758-BAE577A5BA03}">
      <dgm:prSet phldrT="[Text]" custT="1"/>
      <dgm:spPr/>
      <dgm:t>
        <a:bodyPr/>
        <a:lstStyle/>
        <a:p>
          <a:r>
            <a:rPr lang="en-US" sz="6000" dirty="0">
              <a:latin typeface="+mn-lt"/>
              <a:cs typeface="Times New Roman" pitchFamily="18" charset="0"/>
            </a:rPr>
            <a:t>7.14</a:t>
          </a:r>
        </a:p>
      </dgm:t>
    </dgm:pt>
    <dgm:pt modelId="{43191294-604C-4CDF-BADB-17CACA4A1DEB}" type="parTrans" cxnId="{3C7DED22-900F-4F11-B374-948FF16CF114}">
      <dgm:prSet/>
      <dgm:spPr/>
      <dgm:t>
        <a:bodyPr/>
        <a:lstStyle/>
        <a:p>
          <a:endParaRPr lang="en-US" sz="6000"/>
        </a:p>
      </dgm:t>
    </dgm:pt>
    <dgm:pt modelId="{6AFF7522-410A-4D13-A92E-D62B8D0C6520}" type="sibTrans" cxnId="{3C7DED22-900F-4F11-B374-948FF16CF114}">
      <dgm:prSet/>
      <dgm:spPr/>
      <dgm:t>
        <a:bodyPr/>
        <a:lstStyle/>
        <a:p>
          <a:endParaRPr lang="en-US" sz="6000"/>
        </a:p>
      </dgm:t>
    </dgm:pt>
    <dgm:pt modelId="{2772EFC0-13C7-4EDF-A980-8D8395FB3FBB}">
      <dgm:prSet phldrT="[Text]" custT="1"/>
      <dgm:spPr/>
      <dgm:t>
        <a:bodyPr/>
        <a:lstStyle/>
        <a:p>
          <a:r>
            <a:rPr lang="en-US" sz="6000" dirty="0">
              <a:latin typeface="+mn-lt"/>
              <a:cs typeface="Times New Roman" pitchFamily="18" charset="0"/>
            </a:rPr>
            <a:t>3.78</a:t>
          </a:r>
        </a:p>
      </dgm:t>
    </dgm:pt>
    <dgm:pt modelId="{79595626-75CD-49F5-A0B3-1DF28344E5BE}" type="parTrans" cxnId="{5B7B1BE9-F5D1-4D73-894A-18357AB1F85B}">
      <dgm:prSet/>
      <dgm:spPr/>
      <dgm:t>
        <a:bodyPr/>
        <a:lstStyle/>
        <a:p>
          <a:endParaRPr lang="en-US" sz="6000"/>
        </a:p>
      </dgm:t>
    </dgm:pt>
    <dgm:pt modelId="{211BAFDF-C192-4085-8597-B5DCDB2A5C5B}" type="sibTrans" cxnId="{5B7B1BE9-F5D1-4D73-894A-18357AB1F85B}">
      <dgm:prSet/>
      <dgm:spPr/>
      <dgm:t>
        <a:bodyPr/>
        <a:lstStyle/>
        <a:p>
          <a:endParaRPr lang="en-US" sz="6000"/>
        </a:p>
      </dgm:t>
    </dgm:pt>
    <dgm:pt modelId="{755BE9CF-13FD-4507-B6F5-E09E0A3FCD10}">
      <dgm:prSet phldrT="[Text]" custT="1"/>
      <dgm:spPr/>
      <dgm:t>
        <a:bodyPr/>
        <a:lstStyle/>
        <a:p>
          <a:r>
            <a:rPr lang="en-US" sz="6000" dirty="0">
              <a:latin typeface="+mn-lt"/>
              <a:cs typeface="Times New Roman" pitchFamily="18" charset="0"/>
            </a:rPr>
            <a:t>14.89</a:t>
          </a:r>
        </a:p>
      </dgm:t>
    </dgm:pt>
    <dgm:pt modelId="{2B4BEC9F-8AAE-4726-B29A-993B8768355F}" type="parTrans" cxnId="{854E3832-A045-4FFA-8386-63603EE16B1F}">
      <dgm:prSet/>
      <dgm:spPr/>
      <dgm:t>
        <a:bodyPr/>
        <a:lstStyle/>
        <a:p>
          <a:endParaRPr lang="en-IN" sz="6000"/>
        </a:p>
      </dgm:t>
    </dgm:pt>
    <dgm:pt modelId="{2296C419-6015-4082-B92C-405A3F35D1C4}" type="sibTrans" cxnId="{854E3832-A045-4FFA-8386-63603EE16B1F}">
      <dgm:prSet/>
      <dgm:spPr/>
      <dgm:t>
        <a:bodyPr/>
        <a:lstStyle/>
        <a:p>
          <a:endParaRPr lang="en-IN" sz="6000"/>
        </a:p>
      </dgm:t>
    </dgm:pt>
    <dgm:pt modelId="{E508D127-EF5C-4DED-B15D-CF95C6F6B4AA}">
      <dgm:prSet phldrT="[Text]" custT="1"/>
      <dgm:spPr/>
      <dgm:t>
        <a:bodyPr/>
        <a:lstStyle/>
        <a:p>
          <a:r>
            <a:rPr lang="en-US" sz="6000" dirty="0">
              <a:latin typeface="+mn-lt"/>
              <a:cs typeface="Times New Roman" pitchFamily="18" charset="0"/>
            </a:rPr>
            <a:t>1.62</a:t>
          </a:r>
        </a:p>
      </dgm:t>
    </dgm:pt>
    <dgm:pt modelId="{7304DD8F-D6D4-4138-BD6B-8FBD5BC15309}" type="parTrans" cxnId="{749E74F2-0814-484B-B126-8B4FE51C336C}">
      <dgm:prSet/>
      <dgm:spPr/>
      <dgm:t>
        <a:bodyPr/>
        <a:lstStyle/>
        <a:p>
          <a:endParaRPr lang="en-IN" sz="6000"/>
        </a:p>
      </dgm:t>
    </dgm:pt>
    <dgm:pt modelId="{05A82C1E-46D6-4DC1-B0C8-155E8297430C}" type="sibTrans" cxnId="{749E74F2-0814-484B-B126-8B4FE51C336C}">
      <dgm:prSet/>
      <dgm:spPr/>
      <dgm:t>
        <a:bodyPr/>
        <a:lstStyle/>
        <a:p>
          <a:endParaRPr lang="en-IN" sz="6000"/>
        </a:p>
      </dgm:t>
    </dgm:pt>
    <dgm:pt modelId="{4D966267-A3AA-45C5-93E5-F11DD7CA9851}">
      <dgm:prSet phldrT="[Text]" custT="1"/>
      <dgm:spPr/>
      <dgm:t>
        <a:bodyPr/>
        <a:lstStyle/>
        <a:p>
          <a:r>
            <a:rPr lang="en-US" sz="6000" dirty="0">
              <a:latin typeface="+mn-lt"/>
              <a:cs typeface="Times New Roman" pitchFamily="18" charset="0"/>
            </a:rPr>
            <a:t>Current Ratio</a:t>
          </a:r>
        </a:p>
      </dgm:t>
    </dgm:pt>
    <dgm:pt modelId="{8554718C-B4C4-400B-BC39-3FF7F27B9F8A}" type="parTrans" cxnId="{5FEC39C8-A3F0-4156-9685-5EB29F2FCA4E}">
      <dgm:prSet/>
      <dgm:spPr/>
      <dgm:t>
        <a:bodyPr/>
        <a:lstStyle/>
        <a:p>
          <a:endParaRPr lang="en-IN" sz="6000"/>
        </a:p>
      </dgm:t>
    </dgm:pt>
    <dgm:pt modelId="{2456056B-6828-43E3-A6BB-54FF60FB8C0E}" type="sibTrans" cxnId="{5FEC39C8-A3F0-4156-9685-5EB29F2FCA4E}">
      <dgm:prSet/>
      <dgm:spPr/>
      <dgm:t>
        <a:bodyPr/>
        <a:lstStyle/>
        <a:p>
          <a:endParaRPr lang="en-IN" sz="6000"/>
        </a:p>
      </dgm:t>
    </dgm:pt>
    <dgm:pt modelId="{20711E64-76F6-407E-ABA6-0818065C0EFD}">
      <dgm:prSet phldrT="[Text]" custT="1"/>
      <dgm:spPr/>
      <dgm:t>
        <a:bodyPr/>
        <a:lstStyle/>
        <a:p>
          <a:r>
            <a:rPr lang="en-US" sz="6000" dirty="0">
              <a:latin typeface="+mn-lt"/>
              <a:cs typeface="Times New Roman" pitchFamily="18" charset="0"/>
            </a:rPr>
            <a:t>EBIDTA  Margin %</a:t>
          </a:r>
        </a:p>
      </dgm:t>
    </dgm:pt>
    <dgm:pt modelId="{CD36CFCA-273C-496F-A46C-7F566C7ED39B}" type="parTrans" cxnId="{570EFD77-42E5-499D-9A82-DB5A058A1ABB}">
      <dgm:prSet/>
      <dgm:spPr/>
      <dgm:t>
        <a:bodyPr/>
        <a:lstStyle/>
        <a:p>
          <a:endParaRPr lang="en-IN" sz="6000"/>
        </a:p>
      </dgm:t>
    </dgm:pt>
    <dgm:pt modelId="{E3617FD7-EB72-49F0-BAA9-01C1250646D7}" type="sibTrans" cxnId="{570EFD77-42E5-499D-9A82-DB5A058A1ABB}">
      <dgm:prSet/>
      <dgm:spPr/>
      <dgm:t>
        <a:bodyPr/>
        <a:lstStyle/>
        <a:p>
          <a:endParaRPr lang="en-IN" sz="6000"/>
        </a:p>
      </dgm:t>
    </dgm:pt>
    <dgm:pt modelId="{4B5D949A-1952-4730-9977-EDB8F7E6040C}">
      <dgm:prSet phldrT="[Text]" custT="1"/>
      <dgm:spPr/>
      <dgm:t>
        <a:bodyPr/>
        <a:lstStyle/>
        <a:p>
          <a:r>
            <a:rPr lang="en-US" sz="6000" dirty="0">
              <a:latin typeface="+mn-lt"/>
              <a:cs typeface="Times New Roman" pitchFamily="18" charset="0"/>
            </a:rPr>
            <a:t>1.04</a:t>
          </a:r>
        </a:p>
      </dgm:t>
    </dgm:pt>
    <dgm:pt modelId="{E0CE8E14-CC72-47E3-A958-64AC8BECBB1F}" type="parTrans" cxnId="{5FBF9E8B-A62F-44B1-84AC-A4C199D3B7EE}">
      <dgm:prSet/>
      <dgm:spPr/>
      <dgm:t>
        <a:bodyPr/>
        <a:lstStyle/>
        <a:p>
          <a:endParaRPr lang="en-IN" sz="6000"/>
        </a:p>
      </dgm:t>
    </dgm:pt>
    <dgm:pt modelId="{05173F07-626A-4B5B-A281-5C28EFD84987}" type="sibTrans" cxnId="{5FBF9E8B-A62F-44B1-84AC-A4C199D3B7EE}">
      <dgm:prSet/>
      <dgm:spPr/>
      <dgm:t>
        <a:bodyPr/>
        <a:lstStyle/>
        <a:p>
          <a:endParaRPr lang="en-IN" sz="6000"/>
        </a:p>
      </dgm:t>
    </dgm:pt>
    <dgm:pt modelId="{2DF4BE35-B4AA-4281-A5EB-BB33E2326794}">
      <dgm:prSet phldrT="[Text]" custT="1"/>
      <dgm:spPr/>
      <dgm:t>
        <a:bodyPr/>
        <a:lstStyle/>
        <a:p>
          <a:r>
            <a:rPr lang="en-US" sz="6000" dirty="0">
              <a:latin typeface="+mn-lt"/>
              <a:cs typeface="Times New Roman" pitchFamily="18" charset="0"/>
            </a:rPr>
            <a:t>11.33</a:t>
          </a:r>
        </a:p>
      </dgm:t>
    </dgm:pt>
    <dgm:pt modelId="{FDAD72FB-2A97-4C5C-A63B-A01A50883342}" type="parTrans" cxnId="{BCA5A8DF-3A9F-4149-8CCC-404C61460DD9}">
      <dgm:prSet/>
      <dgm:spPr/>
      <dgm:t>
        <a:bodyPr/>
        <a:lstStyle/>
        <a:p>
          <a:endParaRPr lang="en-IN" sz="6000"/>
        </a:p>
      </dgm:t>
    </dgm:pt>
    <dgm:pt modelId="{661862A0-B53A-45F5-9B26-DA93C87E939D}" type="sibTrans" cxnId="{BCA5A8DF-3A9F-4149-8CCC-404C61460DD9}">
      <dgm:prSet/>
      <dgm:spPr/>
      <dgm:t>
        <a:bodyPr/>
        <a:lstStyle/>
        <a:p>
          <a:endParaRPr lang="en-IN" sz="6000"/>
        </a:p>
      </dgm:t>
    </dgm:pt>
    <dgm:pt modelId="{ECF58F94-F6BC-405D-902B-6F1F69521920}" type="pres">
      <dgm:prSet presAssocID="{505234FE-B22C-496F-B8C2-3FA9075A6C9B}" presName="theList" presStyleCnt="0">
        <dgm:presLayoutVars>
          <dgm:dir/>
          <dgm:animLvl val="lvl"/>
          <dgm:resizeHandles val="exact"/>
        </dgm:presLayoutVars>
      </dgm:prSet>
      <dgm:spPr/>
    </dgm:pt>
    <dgm:pt modelId="{013140CA-D012-422A-AC2A-F6A72132C499}" type="pres">
      <dgm:prSet presAssocID="{01F0FBB0-249B-4D23-ADD6-F02B305B1603}" presName="compNode" presStyleCnt="0"/>
      <dgm:spPr/>
    </dgm:pt>
    <dgm:pt modelId="{38190CAB-A2CF-4493-BAB0-A22A17CD77E0}" type="pres">
      <dgm:prSet presAssocID="{01F0FBB0-249B-4D23-ADD6-F02B305B1603}" presName="aNode" presStyleLbl="bgShp" presStyleIdx="0" presStyleCnt="3" custScaleX="108670" custLinFactNeighborX="-5181" custLinFactNeighborY="706"/>
      <dgm:spPr/>
    </dgm:pt>
    <dgm:pt modelId="{D9D2A76A-AE59-4634-B366-6B927906D628}" type="pres">
      <dgm:prSet presAssocID="{01F0FBB0-249B-4D23-ADD6-F02B305B1603}" presName="textNode" presStyleLbl="bgShp" presStyleIdx="0" presStyleCnt="3"/>
      <dgm:spPr/>
    </dgm:pt>
    <dgm:pt modelId="{9F468A16-80AF-4D16-904D-33BA0B5B8E8C}" type="pres">
      <dgm:prSet presAssocID="{01F0FBB0-249B-4D23-ADD6-F02B305B1603}" presName="compChildNode" presStyleCnt="0"/>
      <dgm:spPr/>
    </dgm:pt>
    <dgm:pt modelId="{CC17FD4B-01E4-4A19-BC6C-58CAE9C243A3}" type="pres">
      <dgm:prSet presAssocID="{01F0FBB0-249B-4D23-ADD6-F02B305B1603}" presName="theInnerList" presStyleCnt="0"/>
      <dgm:spPr/>
    </dgm:pt>
    <dgm:pt modelId="{E3532F01-4D6B-4CAD-9A57-03E6CBEC785F}" type="pres">
      <dgm:prSet presAssocID="{32EE2A6B-0F0D-4AFD-B79C-8719C2C95C34}" presName="childNode" presStyleLbl="node1" presStyleIdx="0" presStyleCnt="24" custLinFactY="-47272" custLinFactNeighborX="-564" custLinFactNeighborY="-100000">
        <dgm:presLayoutVars>
          <dgm:bulletEnabled val="1"/>
        </dgm:presLayoutVars>
      </dgm:prSet>
      <dgm:spPr/>
    </dgm:pt>
    <dgm:pt modelId="{00D27DC5-A62E-4F2A-A1B8-DA927838186A}" type="pres">
      <dgm:prSet presAssocID="{32EE2A6B-0F0D-4AFD-B79C-8719C2C95C34}" presName="aSpace2" presStyleCnt="0"/>
      <dgm:spPr/>
    </dgm:pt>
    <dgm:pt modelId="{CEE8D3A1-3E1B-4867-86D2-67B77DE086B7}" type="pres">
      <dgm:prSet presAssocID="{88EA8EA8-0466-4937-B08B-9C5FC923287F}" presName="childNode" presStyleLbl="node1" presStyleIdx="1" presStyleCnt="24" custLinFactY="-36251" custLinFactNeighborX="-564" custLinFactNeighborY="-100000">
        <dgm:presLayoutVars>
          <dgm:bulletEnabled val="1"/>
        </dgm:presLayoutVars>
      </dgm:prSet>
      <dgm:spPr/>
    </dgm:pt>
    <dgm:pt modelId="{FEC99D8F-A174-4B20-A4EB-9B98E40EF877}" type="pres">
      <dgm:prSet presAssocID="{88EA8EA8-0466-4937-B08B-9C5FC923287F}" presName="aSpace2" presStyleCnt="0"/>
      <dgm:spPr/>
    </dgm:pt>
    <dgm:pt modelId="{9BDBF9A1-013D-4E06-B764-2C0010B3C5F8}" type="pres">
      <dgm:prSet presAssocID="{51592FAF-E54E-46CF-853D-1F097E8686DC}" presName="childNode" presStyleLbl="node1" presStyleIdx="2" presStyleCnt="24" custLinFactY="-22209" custLinFactNeighborX="-564" custLinFactNeighborY="-100000">
        <dgm:presLayoutVars>
          <dgm:bulletEnabled val="1"/>
        </dgm:presLayoutVars>
      </dgm:prSet>
      <dgm:spPr/>
    </dgm:pt>
    <dgm:pt modelId="{24EC5574-389F-4437-A75E-447F541ABD86}" type="pres">
      <dgm:prSet presAssocID="{51592FAF-E54E-46CF-853D-1F097E8686DC}" presName="aSpace2" presStyleCnt="0"/>
      <dgm:spPr/>
    </dgm:pt>
    <dgm:pt modelId="{B1E98BF7-2D3E-4395-8517-058BB397780B}" type="pres">
      <dgm:prSet presAssocID="{4D966267-A3AA-45C5-93E5-F11DD7CA9851}" presName="childNode" presStyleLbl="node1" presStyleIdx="3" presStyleCnt="24" custLinFactY="-3412" custLinFactNeighborX="-564" custLinFactNeighborY="-100000">
        <dgm:presLayoutVars>
          <dgm:bulletEnabled val="1"/>
        </dgm:presLayoutVars>
      </dgm:prSet>
      <dgm:spPr/>
    </dgm:pt>
    <dgm:pt modelId="{5595D17B-B3ED-4939-A574-9B66A052254D}" type="pres">
      <dgm:prSet presAssocID="{4D966267-A3AA-45C5-93E5-F11DD7CA9851}" presName="aSpace2" presStyleCnt="0"/>
      <dgm:spPr/>
    </dgm:pt>
    <dgm:pt modelId="{C1AE4AC4-385F-49E6-8163-84823723B361}" type="pres">
      <dgm:prSet presAssocID="{20711E64-76F6-407E-ABA6-0818065C0EFD}" presName="childNode" presStyleLbl="node1" presStyleIdx="4" presStyleCnt="24" custLinFactNeighborY="-81453">
        <dgm:presLayoutVars>
          <dgm:bulletEnabled val="1"/>
        </dgm:presLayoutVars>
      </dgm:prSet>
      <dgm:spPr/>
    </dgm:pt>
    <dgm:pt modelId="{A601A145-D1EB-49F8-9D27-1718CFA7C38F}" type="pres">
      <dgm:prSet presAssocID="{20711E64-76F6-407E-ABA6-0818065C0EFD}" presName="aSpace2" presStyleCnt="0"/>
      <dgm:spPr/>
    </dgm:pt>
    <dgm:pt modelId="{382357F3-32A0-487B-A0CA-56143E3E699C}" type="pres">
      <dgm:prSet presAssocID="{2C22C3D9-4CA0-4FA9-BA5F-6A7A505989E9}" presName="childNode" presStyleLbl="node1" presStyleIdx="5" presStyleCnt="24">
        <dgm:presLayoutVars>
          <dgm:bulletEnabled val="1"/>
        </dgm:presLayoutVars>
      </dgm:prSet>
      <dgm:spPr/>
    </dgm:pt>
    <dgm:pt modelId="{C7CD85D2-1042-437F-92ED-D9124781C359}" type="pres">
      <dgm:prSet presAssocID="{2C22C3D9-4CA0-4FA9-BA5F-6A7A505989E9}" presName="aSpace2" presStyleCnt="0"/>
      <dgm:spPr/>
    </dgm:pt>
    <dgm:pt modelId="{955ABB12-8830-48B5-8313-74913751E382}" type="pres">
      <dgm:prSet presAssocID="{137F9A95-3DCC-4162-A312-EC10A4C6CEF3}" presName="childNode" presStyleLbl="node1" presStyleIdx="6" presStyleCnt="24">
        <dgm:presLayoutVars>
          <dgm:bulletEnabled val="1"/>
        </dgm:presLayoutVars>
      </dgm:prSet>
      <dgm:spPr/>
    </dgm:pt>
    <dgm:pt modelId="{EC906773-6A95-4333-A2FC-05A7EFA5D67B}" type="pres">
      <dgm:prSet presAssocID="{137F9A95-3DCC-4162-A312-EC10A4C6CEF3}" presName="aSpace2" presStyleCnt="0"/>
      <dgm:spPr/>
    </dgm:pt>
    <dgm:pt modelId="{1EE028A5-F4AE-4117-B531-6DADFE05C46E}" type="pres">
      <dgm:prSet presAssocID="{5086D954-BC5B-4A37-9FAD-8E436BAE455B}" presName="childNode" presStyleLbl="node1" presStyleIdx="7" presStyleCnt="24">
        <dgm:presLayoutVars>
          <dgm:bulletEnabled val="1"/>
        </dgm:presLayoutVars>
      </dgm:prSet>
      <dgm:spPr/>
    </dgm:pt>
    <dgm:pt modelId="{5B541D54-9EB7-4ABF-83FE-CE065DFFA026}" type="pres">
      <dgm:prSet presAssocID="{01F0FBB0-249B-4D23-ADD6-F02B305B1603}" presName="aSpace" presStyleCnt="0"/>
      <dgm:spPr/>
    </dgm:pt>
    <dgm:pt modelId="{5406F21B-AF78-49D7-B162-F0A00938C473}" type="pres">
      <dgm:prSet presAssocID="{74A196E2-6912-4D85-9716-830648EF8812}" presName="compNode" presStyleCnt="0"/>
      <dgm:spPr/>
    </dgm:pt>
    <dgm:pt modelId="{8BB2D1A3-7123-472F-A5F8-CE46BD51598E}" type="pres">
      <dgm:prSet presAssocID="{74A196E2-6912-4D85-9716-830648EF8812}" presName="aNode" presStyleLbl="bgShp" presStyleIdx="1" presStyleCnt="3"/>
      <dgm:spPr/>
    </dgm:pt>
    <dgm:pt modelId="{75CBB7B4-8694-4F0E-8C48-4E109A52ADC8}" type="pres">
      <dgm:prSet presAssocID="{74A196E2-6912-4D85-9716-830648EF8812}" presName="textNode" presStyleLbl="bgShp" presStyleIdx="1" presStyleCnt="3"/>
      <dgm:spPr/>
    </dgm:pt>
    <dgm:pt modelId="{34C7F35A-E01C-4614-A92B-2C2E5E34AAC8}" type="pres">
      <dgm:prSet presAssocID="{74A196E2-6912-4D85-9716-830648EF8812}" presName="compChildNode" presStyleCnt="0"/>
      <dgm:spPr/>
    </dgm:pt>
    <dgm:pt modelId="{2C8E1139-3660-4097-A9CF-06C03E85D5AF}" type="pres">
      <dgm:prSet presAssocID="{74A196E2-6912-4D85-9716-830648EF8812}" presName="theInnerList" presStyleCnt="0"/>
      <dgm:spPr/>
    </dgm:pt>
    <dgm:pt modelId="{66CA3C0C-301F-47A7-9099-8BDBC8B213D1}" type="pres">
      <dgm:prSet presAssocID="{1341054B-5C4C-4743-8AAE-09AABEDD7EC4}" presName="childNode" presStyleLbl="node1" presStyleIdx="8" presStyleCnt="24" custLinFactY="-56670" custLinFactNeighborX="-2092" custLinFactNeighborY="-100000">
        <dgm:presLayoutVars>
          <dgm:bulletEnabled val="1"/>
        </dgm:presLayoutVars>
      </dgm:prSet>
      <dgm:spPr/>
    </dgm:pt>
    <dgm:pt modelId="{D2B1D4F0-D03D-4A1A-8D6A-C72B89D46045}" type="pres">
      <dgm:prSet presAssocID="{1341054B-5C4C-4743-8AAE-09AABEDD7EC4}" presName="aSpace2" presStyleCnt="0"/>
      <dgm:spPr/>
    </dgm:pt>
    <dgm:pt modelId="{3DC695AE-7C84-41AD-A6A7-0C98BC573747}" type="pres">
      <dgm:prSet presAssocID="{34BF76D5-076A-4E31-9CDE-FB1A2C4252D1}" presName="childNode" presStyleLbl="node1" presStyleIdx="9" presStyleCnt="24" custLinFactY="-43897" custLinFactNeighborX="-2092" custLinFactNeighborY="-100000">
        <dgm:presLayoutVars>
          <dgm:bulletEnabled val="1"/>
        </dgm:presLayoutVars>
      </dgm:prSet>
      <dgm:spPr/>
    </dgm:pt>
    <dgm:pt modelId="{65E62C84-ECBB-45B0-AD54-1B64BE223E1B}" type="pres">
      <dgm:prSet presAssocID="{34BF76D5-076A-4E31-9CDE-FB1A2C4252D1}" presName="aSpace2" presStyleCnt="0"/>
      <dgm:spPr/>
    </dgm:pt>
    <dgm:pt modelId="{A581D061-DF2A-4D83-9A47-7FEBC2B48B6F}" type="pres">
      <dgm:prSet presAssocID="{A2E67696-D7C3-4919-B304-495ADB668610}" presName="childNode" presStyleLbl="node1" presStyleIdx="10" presStyleCnt="24" custLinFactY="-25342" custLinFactNeighborX="-2092" custLinFactNeighborY="-100000">
        <dgm:presLayoutVars>
          <dgm:bulletEnabled val="1"/>
        </dgm:presLayoutVars>
      </dgm:prSet>
      <dgm:spPr/>
    </dgm:pt>
    <dgm:pt modelId="{D159CA5C-651A-4A39-80E0-7309D23445FA}" type="pres">
      <dgm:prSet presAssocID="{A2E67696-D7C3-4919-B304-495ADB668610}" presName="aSpace2" presStyleCnt="0"/>
      <dgm:spPr/>
    </dgm:pt>
    <dgm:pt modelId="{2F0CB2C1-8EAF-4B7F-85F3-38C48BCA6F3A}" type="pres">
      <dgm:prSet presAssocID="{E508D127-EF5C-4DED-B15D-CF95C6F6B4AA}" presName="childNode" presStyleLbl="node1" presStyleIdx="11" presStyleCnt="24" custLinFactY="-9678" custLinFactNeighborX="-2092" custLinFactNeighborY="-100000">
        <dgm:presLayoutVars>
          <dgm:bulletEnabled val="1"/>
        </dgm:presLayoutVars>
      </dgm:prSet>
      <dgm:spPr/>
    </dgm:pt>
    <dgm:pt modelId="{73B8959D-8585-4825-99A4-28C394D92B4C}" type="pres">
      <dgm:prSet presAssocID="{E508D127-EF5C-4DED-B15D-CF95C6F6B4AA}" presName="aSpace2" presStyleCnt="0"/>
      <dgm:spPr/>
    </dgm:pt>
    <dgm:pt modelId="{88F0FBFB-6DD7-4035-B1FF-F18CC1A72BD5}" type="pres">
      <dgm:prSet presAssocID="{755BE9CF-13FD-4507-B6F5-E09E0A3FCD10}" presName="childNode" presStyleLbl="node1" presStyleIdx="12" presStyleCnt="24" custLinFactNeighborX="-2092" custLinFactNeighborY="-61090">
        <dgm:presLayoutVars>
          <dgm:bulletEnabled val="1"/>
        </dgm:presLayoutVars>
      </dgm:prSet>
      <dgm:spPr/>
    </dgm:pt>
    <dgm:pt modelId="{E37D57D8-5595-4B96-BBA9-C7AD654B6AE8}" type="pres">
      <dgm:prSet presAssocID="{755BE9CF-13FD-4507-B6F5-E09E0A3FCD10}" presName="aSpace2" presStyleCnt="0"/>
      <dgm:spPr/>
    </dgm:pt>
    <dgm:pt modelId="{B953EA3B-B590-401F-AAB1-C310DD65C971}" type="pres">
      <dgm:prSet presAssocID="{CE671EA5-1307-409E-B975-EF5AB2B72854}" presName="childNode" presStyleLbl="node1" presStyleIdx="13" presStyleCnt="24" custLinFactNeighborX="-2347">
        <dgm:presLayoutVars>
          <dgm:bulletEnabled val="1"/>
        </dgm:presLayoutVars>
      </dgm:prSet>
      <dgm:spPr/>
    </dgm:pt>
    <dgm:pt modelId="{D69B5733-2711-48BD-A34D-2A5BC2E2F6B6}" type="pres">
      <dgm:prSet presAssocID="{CE671EA5-1307-409E-B975-EF5AB2B72854}" presName="aSpace2" presStyleCnt="0"/>
      <dgm:spPr/>
    </dgm:pt>
    <dgm:pt modelId="{4E4C3ABE-1068-41C8-9BFF-8490673D5068}" type="pres">
      <dgm:prSet presAssocID="{15C69739-84E7-46D3-AD1D-4F3994FF3B3F}" presName="childNode" presStyleLbl="node1" presStyleIdx="14" presStyleCnt="24">
        <dgm:presLayoutVars>
          <dgm:bulletEnabled val="1"/>
        </dgm:presLayoutVars>
      </dgm:prSet>
      <dgm:spPr/>
    </dgm:pt>
    <dgm:pt modelId="{D429DE25-7E98-4E7B-BB1C-37651DFC6BF1}" type="pres">
      <dgm:prSet presAssocID="{15C69739-84E7-46D3-AD1D-4F3994FF3B3F}" presName="aSpace2" presStyleCnt="0"/>
      <dgm:spPr/>
    </dgm:pt>
    <dgm:pt modelId="{9B10F435-EFC7-46D8-9569-C10EAE2E1D03}" type="pres">
      <dgm:prSet presAssocID="{5C69F7F9-37E5-4860-9758-BAE577A5BA03}" presName="childNode" presStyleLbl="node1" presStyleIdx="15" presStyleCnt="24">
        <dgm:presLayoutVars>
          <dgm:bulletEnabled val="1"/>
        </dgm:presLayoutVars>
      </dgm:prSet>
      <dgm:spPr/>
    </dgm:pt>
    <dgm:pt modelId="{B7915E45-4B76-4910-B4AA-546B0D117355}" type="pres">
      <dgm:prSet presAssocID="{74A196E2-6912-4D85-9716-830648EF8812}" presName="aSpace" presStyleCnt="0"/>
      <dgm:spPr/>
    </dgm:pt>
    <dgm:pt modelId="{2F96B697-79AC-46EE-9B92-478FF9E36FCD}" type="pres">
      <dgm:prSet presAssocID="{56AE1081-80FA-4A98-8BF9-9428D59326DE}" presName="compNode" presStyleCnt="0"/>
      <dgm:spPr/>
    </dgm:pt>
    <dgm:pt modelId="{FAACA2AB-6A8C-4806-9EFE-11637F1EC539}" type="pres">
      <dgm:prSet presAssocID="{56AE1081-80FA-4A98-8BF9-9428D59326DE}" presName="aNode" presStyleLbl="bgShp" presStyleIdx="2" presStyleCnt="3"/>
      <dgm:spPr/>
    </dgm:pt>
    <dgm:pt modelId="{66364061-DB73-4D20-9180-BD1978EDC87D}" type="pres">
      <dgm:prSet presAssocID="{56AE1081-80FA-4A98-8BF9-9428D59326DE}" presName="textNode" presStyleLbl="bgShp" presStyleIdx="2" presStyleCnt="3"/>
      <dgm:spPr/>
    </dgm:pt>
    <dgm:pt modelId="{D261EC84-0CFF-4CE7-B6FD-DFB150987858}" type="pres">
      <dgm:prSet presAssocID="{56AE1081-80FA-4A98-8BF9-9428D59326DE}" presName="compChildNode" presStyleCnt="0"/>
      <dgm:spPr/>
    </dgm:pt>
    <dgm:pt modelId="{F18F6F0E-865C-41B4-AA45-2D71E12EC537}" type="pres">
      <dgm:prSet presAssocID="{56AE1081-80FA-4A98-8BF9-9428D59326DE}" presName="theInnerList" presStyleCnt="0"/>
      <dgm:spPr/>
    </dgm:pt>
    <dgm:pt modelId="{FFEFBECD-AF3D-4F53-9054-21307C33991D}" type="pres">
      <dgm:prSet presAssocID="{7A1E085E-9EC2-4C7C-9CB7-7F17C6C1029A}" presName="childNode" presStyleLbl="node1" presStyleIdx="16" presStyleCnt="24" custLinFactY="-59803" custLinFactNeighborX="1127" custLinFactNeighborY="-100000">
        <dgm:presLayoutVars>
          <dgm:bulletEnabled val="1"/>
        </dgm:presLayoutVars>
      </dgm:prSet>
      <dgm:spPr/>
    </dgm:pt>
    <dgm:pt modelId="{D2616F0D-4A1C-454E-B3D4-54AC23BBE9B4}" type="pres">
      <dgm:prSet presAssocID="{7A1E085E-9EC2-4C7C-9CB7-7F17C6C1029A}" presName="aSpace2" presStyleCnt="0"/>
      <dgm:spPr/>
    </dgm:pt>
    <dgm:pt modelId="{215B5D53-1D10-4DB5-B2A6-F3DE4F71F985}" type="pres">
      <dgm:prSet presAssocID="{26A492E7-D9D7-47A2-BA5B-13A4E3232B35}" presName="childNode" presStyleLbl="node1" presStyleIdx="17" presStyleCnt="24" custLinFactY="-43897" custLinFactNeighborX="1127" custLinFactNeighborY="-100000">
        <dgm:presLayoutVars>
          <dgm:bulletEnabled val="1"/>
        </dgm:presLayoutVars>
      </dgm:prSet>
      <dgm:spPr/>
    </dgm:pt>
    <dgm:pt modelId="{30C2209D-500D-4116-9DC5-427415A3C419}" type="pres">
      <dgm:prSet presAssocID="{26A492E7-D9D7-47A2-BA5B-13A4E3232B35}" presName="aSpace2" presStyleCnt="0"/>
      <dgm:spPr/>
    </dgm:pt>
    <dgm:pt modelId="{D04E2FF1-0617-4B95-93EB-12C83A030C54}" type="pres">
      <dgm:prSet presAssocID="{4B5D949A-1952-4730-9977-EDB8F7E6040C}" presName="childNode" presStyleLbl="node1" presStyleIdx="18" presStyleCnt="24" custScaleX="99113" custLinFactY="-19076" custLinFactNeighborX="1127" custLinFactNeighborY="-100000">
        <dgm:presLayoutVars>
          <dgm:bulletEnabled val="1"/>
        </dgm:presLayoutVars>
      </dgm:prSet>
      <dgm:spPr/>
    </dgm:pt>
    <dgm:pt modelId="{E2129F72-976A-494C-B7D2-CF3742B939F6}" type="pres">
      <dgm:prSet presAssocID="{4B5D949A-1952-4730-9977-EDB8F7E6040C}" presName="aSpace2" presStyleCnt="0"/>
      <dgm:spPr/>
    </dgm:pt>
    <dgm:pt modelId="{70BE58D5-1C06-4265-90C0-B9E8058B73B9}" type="pres">
      <dgm:prSet presAssocID="{97182841-5CA1-4495-A177-E33EB7B71E2A}" presName="childNode" presStyleLbl="node1" presStyleIdx="19" presStyleCnt="24" custLinFactY="-3412" custLinFactNeighborX="1128" custLinFactNeighborY="-100000">
        <dgm:presLayoutVars>
          <dgm:bulletEnabled val="1"/>
        </dgm:presLayoutVars>
      </dgm:prSet>
      <dgm:spPr/>
    </dgm:pt>
    <dgm:pt modelId="{9B8D2BD0-2D35-4E69-AC20-A2A3DAB1EB97}" type="pres">
      <dgm:prSet presAssocID="{97182841-5CA1-4495-A177-E33EB7B71E2A}" presName="aSpace2" presStyleCnt="0"/>
      <dgm:spPr/>
    </dgm:pt>
    <dgm:pt modelId="{103908FB-72E9-42B8-9C38-59919C996D6F}" type="pres">
      <dgm:prSet presAssocID="{2DF4BE35-B4AA-4281-A5EB-BB33E2326794}" presName="childNode" presStyleLbl="node1" presStyleIdx="20" presStyleCnt="24" custLinFactNeighborX="-565" custLinFactNeighborY="-81453">
        <dgm:presLayoutVars>
          <dgm:bulletEnabled val="1"/>
        </dgm:presLayoutVars>
      </dgm:prSet>
      <dgm:spPr/>
    </dgm:pt>
    <dgm:pt modelId="{DC90270A-5DD1-403D-AAF4-CE0C88C79F10}" type="pres">
      <dgm:prSet presAssocID="{2DF4BE35-B4AA-4281-A5EB-BB33E2326794}" presName="aSpace2" presStyleCnt="0"/>
      <dgm:spPr/>
    </dgm:pt>
    <dgm:pt modelId="{53D88CAA-A4D6-4650-A5BC-0BFFE31BFD3E}" type="pres">
      <dgm:prSet presAssocID="{EBFAC4DF-CC65-4C9C-988B-205702B98CBA}" presName="childNode" presStyleLbl="node1" presStyleIdx="21" presStyleCnt="24">
        <dgm:presLayoutVars>
          <dgm:bulletEnabled val="1"/>
        </dgm:presLayoutVars>
      </dgm:prSet>
      <dgm:spPr/>
    </dgm:pt>
    <dgm:pt modelId="{678412BF-6FF0-4221-8DBC-6D2B227436C2}" type="pres">
      <dgm:prSet presAssocID="{EBFAC4DF-CC65-4C9C-988B-205702B98CBA}" presName="aSpace2" presStyleCnt="0"/>
      <dgm:spPr/>
    </dgm:pt>
    <dgm:pt modelId="{989A50A5-1789-4F9B-A643-D7AD5230211A}" type="pres">
      <dgm:prSet presAssocID="{E30A18B9-1B59-46BB-9C5C-5F4242E7A5EF}" presName="childNode" presStyleLbl="node1" presStyleIdx="22" presStyleCnt="24">
        <dgm:presLayoutVars>
          <dgm:bulletEnabled val="1"/>
        </dgm:presLayoutVars>
      </dgm:prSet>
      <dgm:spPr/>
    </dgm:pt>
    <dgm:pt modelId="{4D61352D-5DD6-4B6A-826E-EC68A1791D33}" type="pres">
      <dgm:prSet presAssocID="{E30A18B9-1B59-46BB-9C5C-5F4242E7A5EF}" presName="aSpace2" presStyleCnt="0"/>
      <dgm:spPr/>
    </dgm:pt>
    <dgm:pt modelId="{8E58C531-3B18-4DE4-8602-3C6013950DBF}" type="pres">
      <dgm:prSet presAssocID="{2772EFC0-13C7-4EDF-A980-8D8395FB3FBB}" presName="childNode" presStyleLbl="node1" presStyleIdx="23" presStyleCnt="24">
        <dgm:presLayoutVars>
          <dgm:bulletEnabled val="1"/>
        </dgm:presLayoutVars>
      </dgm:prSet>
      <dgm:spPr/>
    </dgm:pt>
  </dgm:ptLst>
  <dgm:cxnLst>
    <dgm:cxn modelId="{89123107-0904-4990-815F-2A0C576A8F5A}" type="presOf" srcId="{20711E64-76F6-407E-ABA6-0818065C0EFD}" destId="{C1AE4AC4-385F-49E6-8163-84823723B361}" srcOrd="0" destOrd="0" presId="urn:microsoft.com/office/officeart/2005/8/layout/lProcess2"/>
    <dgm:cxn modelId="{155C5C0E-1B20-402F-B79A-8E3C93D24223}" type="presOf" srcId="{755BE9CF-13FD-4507-B6F5-E09E0A3FCD10}" destId="{88F0FBFB-6DD7-4035-B1FF-F18CC1A72BD5}" srcOrd="0" destOrd="0" presId="urn:microsoft.com/office/officeart/2005/8/layout/lProcess2"/>
    <dgm:cxn modelId="{B8BD7513-E6EC-43B1-B723-008790325A87}" srcId="{505234FE-B22C-496F-B8C2-3FA9075A6C9B}" destId="{56AE1081-80FA-4A98-8BF9-9428D59326DE}" srcOrd="2" destOrd="0" parTransId="{843ABE4B-BEA2-48FD-A20C-30653A214C53}" sibTransId="{195ACAA8-E43F-41EA-A5A2-7841142C19B3}"/>
    <dgm:cxn modelId="{C0F4A518-DC64-4A18-9069-05CB77986CA6}" srcId="{01F0FBB0-249B-4D23-ADD6-F02B305B1603}" destId="{88EA8EA8-0466-4937-B08B-9C5FC923287F}" srcOrd="1" destOrd="0" parTransId="{3085C06A-018B-40CE-B409-6D6957860DAA}" sibTransId="{0C5C589A-0EC6-4C60-9F3B-30C8B66AAB03}"/>
    <dgm:cxn modelId="{ECAF4519-71F1-47A8-86DA-DB683BC7F77B}" type="presOf" srcId="{137F9A95-3DCC-4162-A312-EC10A4C6CEF3}" destId="{955ABB12-8830-48B5-8313-74913751E382}" srcOrd="0" destOrd="0" presId="urn:microsoft.com/office/officeart/2005/8/layout/lProcess2"/>
    <dgm:cxn modelId="{D0079920-C37C-4501-B6A2-AFBA4DF38B6A}" type="presOf" srcId="{32EE2A6B-0F0D-4AFD-B79C-8719C2C95C34}" destId="{E3532F01-4D6B-4CAD-9A57-03E6CBEC785F}" srcOrd="0" destOrd="0" presId="urn:microsoft.com/office/officeart/2005/8/layout/lProcess2"/>
    <dgm:cxn modelId="{3C7DED22-900F-4F11-B374-948FF16CF114}" srcId="{74A196E2-6912-4D85-9716-830648EF8812}" destId="{5C69F7F9-37E5-4860-9758-BAE577A5BA03}" srcOrd="7" destOrd="0" parTransId="{43191294-604C-4CDF-BADB-17CACA4A1DEB}" sibTransId="{6AFF7522-410A-4D13-A92E-D62B8D0C6520}"/>
    <dgm:cxn modelId="{3A3F8925-65C9-404A-BB9F-B7D683D372F9}" type="presOf" srcId="{7A1E085E-9EC2-4C7C-9CB7-7F17C6C1029A}" destId="{FFEFBECD-AF3D-4F53-9054-21307C33991D}" srcOrd="0" destOrd="0" presId="urn:microsoft.com/office/officeart/2005/8/layout/lProcess2"/>
    <dgm:cxn modelId="{8E9E0F29-FF6E-4B58-B023-874ECEDABE13}" type="presOf" srcId="{56AE1081-80FA-4A98-8BF9-9428D59326DE}" destId="{FAACA2AB-6A8C-4806-9EFE-11637F1EC539}" srcOrd="0" destOrd="0" presId="urn:microsoft.com/office/officeart/2005/8/layout/lProcess2"/>
    <dgm:cxn modelId="{854E3832-A045-4FFA-8386-63603EE16B1F}" srcId="{74A196E2-6912-4D85-9716-830648EF8812}" destId="{755BE9CF-13FD-4507-B6F5-E09E0A3FCD10}" srcOrd="4" destOrd="0" parTransId="{2B4BEC9F-8AAE-4726-B29A-993B8768355F}" sibTransId="{2296C419-6015-4082-B92C-405A3F35D1C4}"/>
    <dgm:cxn modelId="{F45FD832-923B-43B2-B588-7BBF3067D027}" type="presOf" srcId="{34BF76D5-076A-4E31-9CDE-FB1A2C4252D1}" destId="{3DC695AE-7C84-41AD-A6A7-0C98BC573747}" srcOrd="0" destOrd="0" presId="urn:microsoft.com/office/officeart/2005/8/layout/lProcess2"/>
    <dgm:cxn modelId="{93886A39-6F08-427F-822B-36C23BE45180}" type="presOf" srcId="{26A492E7-D9D7-47A2-BA5B-13A4E3232B35}" destId="{215B5D53-1D10-4DB5-B2A6-F3DE4F71F985}" srcOrd="0" destOrd="0" presId="urn:microsoft.com/office/officeart/2005/8/layout/lProcess2"/>
    <dgm:cxn modelId="{6035CA63-395B-40E7-A241-987ABAC4068A}" type="presOf" srcId="{74A196E2-6912-4D85-9716-830648EF8812}" destId="{8BB2D1A3-7123-472F-A5F8-CE46BD51598E}" srcOrd="0" destOrd="0" presId="urn:microsoft.com/office/officeart/2005/8/layout/lProcess2"/>
    <dgm:cxn modelId="{62101844-CC4F-4BED-AE65-0F82BB669FB2}" srcId="{01F0FBB0-249B-4D23-ADD6-F02B305B1603}" destId="{32EE2A6B-0F0D-4AFD-B79C-8719C2C95C34}" srcOrd="0" destOrd="0" parTransId="{8F5F3A9B-1A36-46B0-AFE2-589FECD039F2}" sibTransId="{2DE71B44-F96D-4F3D-9BA6-28595D0D8F24}"/>
    <dgm:cxn modelId="{8AF58844-0B84-4CAF-A283-C9BF5D9E2E98}" type="presOf" srcId="{1341054B-5C4C-4743-8AAE-09AABEDD7EC4}" destId="{66CA3C0C-301F-47A7-9099-8BDBC8B213D1}" srcOrd="0" destOrd="0" presId="urn:microsoft.com/office/officeart/2005/8/layout/lProcess2"/>
    <dgm:cxn modelId="{8E8A4E65-9FEA-4B12-86B7-B78C12B74F3E}" type="presOf" srcId="{51592FAF-E54E-46CF-853D-1F097E8686DC}" destId="{9BDBF9A1-013D-4E06-B764-2C0010B3C5F8}" srcOrd="0" destOrd="0" presId="urn:microsoft.com/office/officeart/2005/8/layout/lProcess2"/>
    <dgm:cxn modelId="{9B264547-8AA6-47EF-B50A-BBC952F8B2F1}" srcId="{505234FE-B22C-496F-B8C2-3FA9075A6C9B}" destId="{74A196E2-6912-4D85-9716-830648EF8812}" srcOrd="1" destOrd="0" parTransId="{45E4DDDA-CD23-4700-ADAF-8E2DA7DCB3C6}" sibTransId="{A8E077AF-2830-4B7C-AE09-E7B89E5B931A}"/>
    <dgm:cxn modelId="{B1407747-FCA3-4B8D-B7DA-4802E40CC02C}" type="presOf" srcId="{01F0FBB0-249B-4D23-ADD6-F02B305B1603}" destId="{38190CAB-A2CF-4493-BAB0-A22A17CD77E0}" srcOrd="0" destOrd="0" presId="urn:microsoft.com/office/officeart/2005/8/layout/lProcess2"/>
    <dgm:cxn modelId="{222AF368-F277-464B-8102-B6C4F20B349C}" type="presOf" srcId="{E30A18B9-1B59-46BB-9C5C-5F4242E7A5EF}" destId="{989A50A5-1789-4F9B-A643-D7AD5230211A}" srcOrd="0" destOrd="0" presId="urn:microsoft.com/office/officeart/2005/8/layout/lProcess2"/>
    <dgm:cxn modelId="{AD384769-864E-46CA-8DFD-CB9774CB31CF}" type="presOf" srcId="{505234FE-B22C-496F-B8C2-3FA9075A6C9B}" destId="{ECF58F94-F6BC-405D-902B-6F1F69521920}" srcOrd="0" destOrd="0" presId="urn:microsoft.com/office/officeart/2005/8/layout/lProcess2"/>
    <dgm:cxn modelId="{8885566B-729D-4566-9CAB-A735B968DE88}" type="presOf" srcId="{E508D127-EF5C-4DED-B15D-CF95C6F6B4AA}" destId="{2F0CB2C1-8EAF-4B7F-85F3-38C48BCA6F3A}" srcOrd="0" destOrd="0" presId="urn:microsoft.com/office/officeart/2005/8/layout/lProcess2"/>
    <dgm:cxn modelId="{3C6B196C-C3D1-492B-8B51-9C4E7943126B}" srcId="{01F0FBB0-249B-4D23-ADD6-F02B305B1603}" destId="{51592FAF-E54E-46CF-853D-1F097E8686DC}" srcOrd="2" destOrd="0" parTransId="{48C4EF9C-11E2-4658-AA52-B4545481BD4C}" sibTransId="{8D24EDFD-38EB-48AE-9FC6-D6009F03CDA8}"/>
    <dgm:cxn modelId="{4AE0964F-B832-4857-8BB5-F0BC207A735A}" type="presOf" srcId="{01F0FBB0-249B-4D23-ADD6-F02B305B1603}" destId="{D9D2A76A-AE59-4634-B366-6B927906D628}" srcOrd="1" destOrd="0" presId="urn:microsoft.com/office/officeart/2005/8/layout/lProcess2"/>
    <dgm:cxn modelId="{410B5552-4C63-404C-9C7D-A7885A2B652A}" type="presOf" srcId="{15C69739-84E7-46D3-AD1D-4F3994FF3B3F}" destId="{4E4C3ABE-1068-41C8-9BFF-8490673D5068}" srcOrd="0" destOrd="0" presId="urn:microsoft.com/office/officeart/2005/8/layout/lProcess2"/>
    <dgm:cxn modelId="{166F7F56-D588-4FDF-B3D8-C574A24CF2A5}" type="presOf" srcId="{56AE1081-80FA-4A98-8BF9-9428D59326DE}" destId="{66364061-DB73-4D20-9180-BD1978EDC87D}" srcOrd="1" destOrd="0" presId="urn:microsoft.com/office/officeart/2005/8/layout/lProcess2"/>
    <dgm:cxn modelId="{4DA6E457-BBA7-4C9A-8DAD-9974389F204D}" srcId="{74A196E2-6912-4D85-9716-830648EF8812}" destId="{1341054B-5C4C-4743-8AAE-09AABEDD7EC4}" srcOrd="0" destOrd="0" parTransId="{064AABA6-9E0C-4B80-AF49-A6DE17C4ED9F}" sibTransId="{9D8D963A-72B5-4E04-A3B1-48319D5AD135}"/>
    <dgm:cxn modelId="{570EFD77-42E5-499D-9A82-DB5A058A1ABB}" srcId="{01F0FBB0-249B-4D23-ADD6-F02B305B1603}" destId="{20711E64-76F6-407E-ABA6-0818065C0EFD}" srcOrd="4" destOrd="0" parTransId="{CD36CFCA-273C-496F-A46C-7F566C7ED39B}" sibTransId="{E3617FD7-EB72-49F0-BAA9-01C1250646D7}"/>
    <dgm:cxn modelId="{FA125F59-6601-40B4-A416-7386D5FADAB6}" type="presOf" srcId="{4B5D949A-1952-4730-9977-EDB8F7E6040C}" destId="{D04E2FF1-0617-4B95-93EB-12C83A030C54}" srcOrd="0" destOrd="0" presId="urn:microsoft.com/office/officeart/2005/8/layout/lProcess2"/>
    <dgm:cxn modelId="{862FE583-A525-4F2D-8FF7-0C34045B93AA}" srcId="{56AE1081-80FA-4A98-8BF9-9428D59326DE}" destId="{E30A18B9-1B59-46BB-9C5C-5F4242E7A5EF}" srcOrd="6" destOrd="0" parTransId="{CF6C8F75-17DB-4AE5-AF35-29ABF6B9C26C}" sibTransId="{363307C3-D579-4B80-93C8-16511DA2D8C9}"/>
    <dgm:cxn modelId="{5FBF9E8B-A62F-44B1-84AC-A4C199D3B7EE}" srcId="{56AE1081-80FA-4A98-8BF9-9428D59326DE}" destId="{4B5D949A-1952-4730-9977-EDB8F7E6040C}" srcOrd="2" destOrd="0" parTransId="{E0CE8E14-CC72-47E3-A958-64AC8BECBB1F}" sibTransId="{05173F07-626A-4B5B-A281-5C28EFD84987}"/>
    <dgm:cxn modelId="{B238DF8E-8C7D-41C9-9333-E6E39F2B3E91}" type="presOf" srcId="{CE671EA5-1307-409E-B975-EF5AB2B72854}" destId="{B953EA3B-B590-401F-AAB1-C310DD65C971}" srcOrd="0" destOrd="0" presId="urn:microsoft.com/office/officeart/2005/8/layout/lProcess2"/>
    <dgm:cxn modelId="{20C31D95-8B06-4E1D-A70C-657CF11A9954}" type="presOf" srcId="{74A196E2-6912-4D85-9716-830648EF8812}" destId="{75CBB7B4-8694-4F0E-8C48-4E109A52ADC8}" srcOrd="1" destOrd="0" presId="urn:microsoft.com/office/officeart/2005/8/layout/lProcess2"/>
    <dgm:cxn modelId="{CDEE6F96-664C-43DA-AE2D-2E499F5D2FF1}" srcId="{01F0FBB0-249B-4D23-ADD6-F02B305B1603}" destId="{5086D954-BC5B-4A37-9FAD-8E436BAE455B}" srcOrd="7" destOrd="0" parTransId="{5B9BF254-4706-40D9-A39F-15EAB55950A1}" sibTransId="{90ABD4D7-230C-4B67-A1F8-B96F0DF52314}"/>
    <dgm:cxn modelId="{BA849298-A70F-4972-8B51-8C7F29EF329D}" type="presOf" srcId="{5C69F7F9-37E5-4860-9758-BAE577A5BA03}" destId="{9B10F435-EFC7-46D8-9569-C10EAE2E1D03}" srcOrd="0" destOrd="0" presId="urn:microsoft.com/office/officeart/2005/8/layout/lProcess2"/>
    <dgm:cxn modelId="{0CA4C49A-AE11-4B47-AE09-AB16B2031DE4}" type="presOf" srcId="{88EA8EA8-0466-4937-B08B-9C5FC923287F}" destId="{CEE8D3A1-3E1B-4867-86D2-67B77DE086B7}" srcOrd="0" destOrd="0" presId="urn:microsoft.com/office/officeart/2005/8/layout/lProcess2"/>
    <dgm:cxn modelId="{5B45EC9E-636E-4DDA-B28A-25386AF8E348}" srcId="{56AE1081-80FA-4A98-8BF9-9428D59326DE}" destId="{26A492E7-D9D7-47A2-BA5B-13A4E3232B35}" srcOrd="1" destOrd="0" parTransId="{49A875AF-A2A5-4B60-841C-4986ECA1992B}" sibTransId="{8952F6FD-6BA6-4E34-9D26-D22A34B7F4D3}"/>
    <dgm:cxn modelId="{8B51F8A1-3709-4658-964E-646574687377}" srcId="{74A196E2-6912-4D85-9716-830648EF8812}" destId="{15C69739-84E7-46D3-AD1D-4F3994FF3B3F}" srcOrd="6" destOrd="0" parTransId="{A2B20625-4500-482A-A3A6-69F47CA9EF12}" sibTransId="{B2F8ED8C-DD40-4993-B15B-93973E61C60F}"/>
    <dgm:cxn modelId="{0161F1A2-E089-4D4E-8B91-D1D68225E735}" srcId="{56AE1081-80FA-4A98-8BF9-9428D59326DE}" destId="{EBFAC4DF-CC65-4C9C-988B-205702B98CBA}" srcOrd="5" destOrd="0" parTransId="{F432958E-96AB-4CE0-BF58-B13D677687D9}" sibTransId="{243A4B90-2149-41D1-AEA0-19FED7863F2F}"/>
    <dgm:cxn modelId="{B63999A9-6F5D-4FB0-A2B6-14831E19B427}" type="presOf" srcId="{2C22C3D9-4CA0-4FA9-BA5F-6A7A505989E9}" destId="{382357F3-32A0-487B-A0CA-56143E3E699C}" srcOrd="0" destOrd="0" presId="urn:microsoft.com/office/officeart/2005/8/layout/lProcess2"/>
    <dgm:cxn modelId="{D6EFF3AD-B781-4E6B-9BBC-3A3DFCBEE1EB}" type="presOf" srcId="{2772EFC0-13C7-4EDF-A980-8D8395FB3FBB}" destId="{8E58C531-3B18-4DE4-8602-3C6013950DBF}" srcOrd="0" destOrd="0" presId="urn:microsoft.com/office/officeart/2005/8/layout/lProcess2"/>
    <dgm:cxn modelId="{769A25B0-E588-4FA3-9570-E31CC8E1FC2A}" srcId="{505234FE-B22C-496F-B8C2-3FA9075A6C9B}" destId="{01F0FBB0-249B-4D23-ADD6-F02B305B1603}" srcOrd="0" destOrd="0" parTransId="{E8CA29A1-E47A-4773-8EE9-B7A90209E8FF}" sibTransId="{6AED03CD-2483-4AD6-BC75-8494A69ABE3D}"/>
    <dgm:cxn modelId="{33E6E3B2-92D7-4922-BD8C-D352F3F2765F}" type="presOf" srcId="{2DF4BE35-B4AA-4281-A5EB-BB33E2326794}" destId="{103908FB-72E9-42B8-9C38-59919C996D6F}" srcOrd="0" destOrd="0" presId="urn:microsoft.com/office/officeart/2005/8/layout/lProcess2"/>
    <dgm:cxn modelId="{FE80AABA-FA82-4A2C-85B2-41746AE4DCEA}" type="presOf" srcId="{EBFAC4DF-CC65-4C9C-988B-205702B98CBA}" destId="{53D88CAA-A4D6-4650-A5BC-0BFFE31BFD3E}" srcOrd="0" destOrd="0" presId="urn:microsoft.com/office/officeart/2005/8/layout/lProcess2"/>
    <dgm:cxn modelId="{FAF9C3BA-6CC9-48AB-A994-684B64756D9C}" srcId="{01F0FBB0-249B-4D23-ADD6-F02B305B1603}" destId="{137F9A95-3DCC-4162-A312-EC10A4C6CEF3}" srcOrd="6" destOrd="0" parTransId="{597C30E8-1DF8-44A6-AF4C-B499859EB33E}" sibTransId="{65EC9C2D-4F7C-4129-82E7-58402BCA3916}"/>
    <dgm:cxn modelId="{A593BABF-7BA4-43BB-B5BB-8AACA4072863}" type="presOf" srcId="{4D966267-A3AA-45C5-93E5-F11DD7CA9851}" destId="{B1E98BF7-2D3E-4395-8517-058BB397780B}" srcOrd="0" destOrd="0" presId="urn:microsoft.com/office/officeart/2005/8/layout/lProcess2"/>
    <dgm:cxn modelId="{5AA128C3-7186-4348-9762-2CCF7AB6D6B1}" srcId="{01F0FBB0-249B-4D23-ADD6-F02B305B1603}" destId="{2C22C3D9-4CA0-4FA9-BA5F-6A7A505989E9}" srcOrd="5" destOrd="0" parTransId="{8AA2453A-9439-43E8-BB0A-5BF56E73202D}" sibTransId="{38AE6A03-C948-46F5-A74F-BF5CB2766CEF}"/>
    <dgm:cxn modelId="{98B4F2C3-0280-467A-B3BB-1DB38DC3B744}" srcId="{74A196E2-6912-4D85-9716-830648EF8812}" destId="{CE671EA5-1307-409E-B975-EF5AB2B72854}" srcOrd="5" destOrd="0" parTransId="{DE1CC231-8400-46E1-AAD2-EE8954F47B63}" sibTransId="{6F4F0096-3F88-47CA-8E06-F02DAB2DB26B}"/>
    <dgm:cxn modelId="{5854BCC4-FB6D-480E-8F51-02A5EAD32F5A}" srcId="{56AE1081-80FA-4A98-8BF9-9428D59326DE}" destId="{7A1E085E-9EC2-4C7C-9CB7-7F17C6C1029A}" srcOrd="0" destOrd="0" parTransId="{D961615C-6FDB-4153-9453-12A88D7D173A}" sibTransId="{ED2A0F16-E799-4F99-83E4-9F44C1E6E0D6}"/>
    <dgm:cxn modelId="{E668C6C5-6D50-4E20-A3E8-2571F9CC2255}" type="presOf" srcId="{5086D954-BC5B-4A37-9FAD-8E436BAE455B}" destId="{1EE028A5-F4AE-4117-B531-6DADFE05C46E}" srcOrd="0" destOrd="0" presId="urn:microsoft.com/office/officeart/2005/8/layout/lProcess2"/>
    <dgm:cxn modelId="{5FEC39C8-A3F0-4156-9685-5EB29F2FCA4E}" srcId="{01F0FBB0-249B-4D23-ADD6-F02B305B1603}" destId="{4D966267-A3AA-45C5-93E5-F11DD7CA9851}" srcOrd="3" destOrd="0" parTransId="{8554718C-B4C4-400B-BC39-3FF7F27B9F8A}" sibTransId="{2456056B-6828-43E3-A6BB-54FF60FB8C0E}"/>
    <dgm:cxn modelId="{D9F7B1CC-A68F-47DF-BC6B-70BB04B8A294}" srcId="{74A196E2-6912-4D85-9716-830648EF8812}" destId="{A2E67696-D7C3-4919-B304-495ADB668610}" srcOrd="2" destOrd="0" parTransId="{B6C8048D-47EE-4DF6-9997-C4E5CDDB6783}" sibTransId="{E4BBDFA8-05F5-44CD-8CE3-79EA0AC3BEE0}"/>
    <dgm:cxn modelId="{540C4DCE-9BF3-40A1-B54D-5A187681C29F}" type="presOf" srcId="{97182841-5CA1-4495-A177-E33EB7B71E2A}" destId="{70BE58D5-1C06-4265-90C0-B9E8058B73B9}" srcOrd="0" destOrd="0" presId="urn:microsoft.com/office/officeart/2005/8/layout/lProcess2"/>
    <dgm:cxn modelId="{394328DD-D72D-4320-82A5-249628C76061}" srcId="{74A196E2-6912-4D85-9716-830648EF8812}" destId="{34BF76D5-076A-4E31-9CDE-FB1A2C4252D1}" srcOrd="1" destOrd="0" parTransId="{B5239E81-E4F7-459B-8994-DB0A4FF5CC8C}" sibTransId="{5DE59974-3E9D-44D1-97A6-4F1D13C3C08E}"/>
    <dgm:cxn modelId="{BCA5A8DF-3A9F-4149-8CCC-404C61460DD9}" srcId="{56AE1081-80FA-4A98-8BF9-9428D59326DE}" destId="{2DF4BE35-B4AA-4281-A5EB-BB33E2326794}" srcOrd="4" destOrd="0" parTransId="{FDAD72FB-2A97-4C5C-A63B-A01A50883342}" sibTransId="{661862A0-B53A-45F5-9B26-DA93C87E939D}"/>
    <dgm:cxn modelId="{7CF3F0E1-51F9-4769-B96D-4081CA1127C6}" type="presOf" srcId="{A2E67696-D7C3-4919-B304-495ADB668610}" destId="{A581D061-DF2A-4D83-9A47-7FEBC2B48B6F}" srcOrd="0" destOrd="0" presId="urn:microsoft.com/office/officeart/2005/8/layout/lProcess2"/>
    <dgm:cxn modelId="{D798D4E3-2337-4914-9A6B-F3A6E25F9C62}" srcId="{56AE1081-80FA-4A98-8BF9-9428D59326DE}" destId="{97182841-5CA1-4495-A177-E33EB7B71E2A}" srcOrd="3" destOrd="0" parTransId="{65DB78DF-43BF-42A4-B71F-F0C98B55AB5C}" sibTransId="{348E9022-4DD3-485D-9B47-437CCE6D1818}"/>
    <dgm:cxn modelId="{5B7B1BE9-F5D1-4D73-894A-18357AB1F85B}" srcId="{56AE1081-80FA-4A98-8BF9-9428D59326DE}" destId="{2772EFC0-13C7-4EDF-A980-8D8395FB3FBB}" srcOrd="7" destOrd="0" parTransId="{79595626-75CD-49F5-A0B3-1DF28344E5BE}" sibTransId="{211BAFDF-C192-4085-8597-B5DCDB2A5C5B}"/>
    <dgm:cxn modelId="{749E74F2-0814-484B-B126-8B4FE51C336C}" srcId="{74A196E2-6912-4D85-9716-830648EF8812}" destId="{E508D127-EF5C-4DED-B15D-CF95C6F6B4AA}" srcOrd="3" destOrd="0" parTransId="{7304DD8F-D6D4-4138-BD6B-8FBD5BC15309}" sibTransId="{05A82C1E-46D6-4DC1-B0C8-155E8297430C}"/>
    <dgm:cxn modelId="{DE162AE9-034B-40EF-92C1-409FFB6FBE4F}" type="presParOf" srcId="{ECF58F94-F6BC-405D-902B-6F1F69521920}" destId="{013140CA-D012-422A-AC2A-F6A72132C499}" srcOrd="0" destOrd="0" presId="urn:microsoft.com/office/officeart/2005/8/layout/lProcess2"/>
    <dgm:cxn modelId="{6FB8207D-50E7-4A4A-9F38-1547FAE6DF4C}" type="presParOf" srcId="{013140CA-D012-422A-AC2A-F6A72132C499}" destId="{38190CAB-A2CF-4493-BAB0-A22A17CD77E0}" srcOrd="0" destOrd="0" presId="urn:microsoft.com/office/officeart/2005/8/layout/lProcess2"/>
    <dgm:cxn modelId="{C837A430-564F-49D6-B468-5BA16123CEFE}" type="presParOf" srcId="{013140CA-D012-422A-AC2A-F6A72132C499}" destId="{D9D2A76A-AE59-4634-B366-6B927906D628}" srcOrd="1" destOrd="0" presId="urn:microsoft.com/office/officeart/2005/8/layout/lProcess2"/>
    <dgm:cxn modelId="{6D2D78F9-C5B7-49FF-9303-FB6DDB0BB170}" type="presParOf" srcId="{013140CA-D012-422A-AC2A-F6A72132C499}" destId="{9F468A16-80AF-4D16-904D-33BA0B5B8E8C}" srcOrd="2" destOrd="0" presId="urn:microsoft.com/office/officeart/2005/8/layout/lProcess2"/>
    <dgm:cxn modelId="{BEA0EC24-6830-4179-9565-3D130EFE2CEE}" type="presParOf" srcId="{9F468A16-80AF-4D16-904D-33BA0B5B8E8C}" destId="{CC17FD4B-01E4-4A19-BC6C-58CAE9C243A3}" srcOrd="0" destOrd="0" presId="urn:microsoft.com/office/officeart/2005/8/layout/lProcess2"/>
    <dgm:cxn modelId="{8FF89A75-1178-4D73-B080-26FCFCCF7BB1}" type="presParOf" srcId="{CC17FD4B-01E4-4A19-BC6C-58CAE9C243A3}" destId="{E3532F01-4D6B-4CAD-9A57-03E6CBEC785F}" srcOrd="0" destOrd="0" presId="urn:microsoft.com/office/officeart/2005/8/layout/lProcess2"/>
    <dgm:cxn modelId="{FDFDBCE6-4ABE-4DF3-9C35-2D328A51A5FF}" type="presParOf" srcId="{CC17FD4B-01E4-4A19-BC6C-58CAE9C243A3}" destId="{00D27DC5-A62E-4F2A-A1B8-DA927838186A}" srcOrd="1" destOrd="0" presId="urn:microsoft.com/office/officeart/2005/8/layout/lProcess2"/>
    <dgm:cxn modelId="{6B227FF7-84FD-438C-A902-FD87854525E6}" type="presParOf" srcId="{CC17FD4B-01E4-4A19-BC6C-58CAE9C243A3}" destId="{CEE8D3A1-3E1B-4867-86D2-67B77DE086B7}" srcOrd="2" destOrd="0" presId="urn:microsoft.com/office/officeart/2005/8/layout/lProcess2"/>
    <dgm:cxn modelId="{27523BE5-F031-41EA-A2F3-B122EBA80B74}" type="presParOf" srcId="{CC17FD4B-01E4-4A19-BC6C-58CAE9C243A3}" destId="{FEC99D8F-A174-4B20-A4EB-9B98E40EF877}" srcOrd="3" destOrd="0" presId="urn:microsoft.com/office/officeart/2005/8/layout/lProcess2"/>
    <dgm:cxn modelId="{E3696F2E-7B4A-4CF2-9A6F-969B37292EB4}" type="presParOf" srcId="{CC17FD4B-01E4-4A19-BC6C-58CAE9C243A3}" destId="{9BDBF9A1-013D-4E06-B764-2C0010B3C5F8}" srcOrd="4" destOrd="0" presId="urn:microsoft.com/office/officeart/2005/8/layout/lProcess2"/>
    <dgm:cxn modelId="{C15BDCC2-5F8B-46B5-BAD8-8FDA0342F991}" type="presParOf" srcId="{CC17FD4B-01E4-4A19-BC6C-58CAE9C243A3}" destId="{24EC5574-389F-4437-A75E-447F541ABD86}" srcOrd="5" destOrd="0" presId="urn:microsoft.com/office/officeart/2005/8/layout/lProcess2"/>
    <dgm:cxn modelId="{2FAD37DB-7299-405B-BE65-6FC5C5197CE8}" type="presParOf" srcId="{CC17FD4B-01E4-4A19-BC6C-58CAE9C243A3}" destId="{B1E98BF7-2D3E-4395-8517-058BB397780B}" srcOrd="6" destOrd="0" presId="urn:microsoft.com/office/officeart/2005/8/layout/lProcess2"/>
    <dgm:cxn modelId="{8209ED42-5DB2-4E15-A863-1A2E99307D69}" type="presParOf" srcId="{CC17FD4B-01E4-4A19-BC6C-58CAE9C243A3}" destId="{5595D17B-B3ED-4939-A574-9B66A052254D}" srcOrd="7" destOrd="0" presId="urn:microsoft.com/office/officeart/2005/8/layout/lProcess2"/>
    <dgm:cxn modelId="{24AEB32F-5104-494D-BF0E-C7C35B6CA455}" type="presParOf" srcId="{CC17FD4B-01E4-4A19-BC6C-58CAE9C243A3}" destId="{C1AE4AC4-385F-49E6-8163-84823723B361}" srcOrd="8" destOrd="0" presId="urn:microsoft.com/office/officeart/2005/8/layout/lProcess2"/>
    <dgm:cxn modelId="{CC4CB339-5AF2-4D9D-BC4B-48E506AB7023}" type="presParOf" srcId="{CC17FD4B-01E4-4A19-BC6C-58CAE9C243A3}" destId="{A601A145-D1EB-49F8-9D27-1718CFA7C38F}" srcOrd="9" destOrd="0" presId="urn:microsoft.com/office/officeart/2005/8/layout/lProcess2"/>
    <dgm:cxn modelId="{1F5DF671-B54C-4F27-9814-332D29670E2F}" type="presParOf" srcId="{CC17FD4B-01E4-4A19-BC6C-58CAE9C243A3}" destId="{382357F3-32A0-487B-A0CA-56143E3E699C}" srcOrd="10" destOrd="0" presId="urn:microsoft.com/office/officeart/2005/8/layout/lProcess2"/>
    <dgm:cxn modelId="{D0525460-1398-4965-8C3A-E811A11ECE3B}" type="presParOf" srcId="{CC17FD4B-01E4-4A19-BC6C-58CAE9C243A3}" destId="{C7CD85D2-1042-437F-92ED-D9124781C359}" srcOrd="11" destOrd="0" presId="urn:microsoft.com/office/officeart/2005/8/layout/lProcess2"/>
    <dgm:cxn modelId="{2B268A8B-D6C2-41C5-832B-F35344AD2782}" type="presParOf" srcId="{CC17FD4B-01E4-4A19-BC6C-58CAE9C243A3}" destId="{955ABB12-8830-48B5-8313-74913751E382}" srcOrd="12" destOrd="0" presId="urn:microsoft.com/office/officeart/2005/8/layout/lProcess2"/>
    <dgm:cxn modelId="{779C07DE-0AE6-4BC4-844B-1A4782EC2144}" type="presParOf" srcId="{CC17FD4B-01E4-4A19-BC6C-58CAE9C243A3}" destId="{EC906773-6A95-4333-A2FC-05A7EFA5D67B}" srcOrd="13" destOrd="0" presId="urn:microsoft.com/office/officeart/2005/8/layout/lProcess2"/>
    <dgm:cxn modelId="{0A5139A5-E358-4CA8-B889-B65711C3DE5C}" type="presParOf" srcId="{CC17FD4B-01E4-4A19-BC6C-58CAE9C243A3}" destId="{1EE028A5-F4AE-4117-B531-6DADFE05C46E}" srcOrd="14" destOrd="0" presId="urn:microsoft.com/office/officeart/2005/8/layout/lProcess2"/>
    <dgm:cxn modelId="{0DABA6BD-93AC-4C72-ADDB-F26C2440469E}" type="presParOf" srcId="{ECF58F94-F6BC-405D-902B-6F1F69521920}" destId="{5B541D54-9EB7-4ABF-83FE-CE065DFFA026}" srcOrd="1" destOrd="0" presId="urn:microsoft.com/office/officeart/2005/8/layout/lProcess2"/>
    <dgm:cxn modelId="{6D3A50BF-10CA-49AA-9323-4D2D46E31593}" type="presParOf" srcId="{ECF58F94-F6BC-405D-902B-6F1F69521920}" destId="{5406F21B-AF78-49D7-B162-F0A00938C473}" srcOrd="2" destOrd="0" presId="urn:microsoft.com/office/officeart/2005/8/layout/lProcess2"/>
    <dgm:cxn modelId="{7508C316-F72E-4547-AFBD-1244C2D0A5B3}" type="presParOf" srcId="{5406F21B-AF78-49D7-B162-F0A00938C473}" destId="{8BB2D1A3-7123-472F-A5F8-CE46BD51598E}" srcOrd="0" destOrd="0" presId="urn:microsoft.com/office/officeart/2005/8/layout/lProcess2"/>
    <dgm:cxn modelId="{3AD538DB-5E60-4BE2-9C62-3FE15CC5E245}" type="presParOf" srcId="{5406F21B-AF78-49D7-B162-F0A00938C473}" destId="{75CBB7B4-8694-4F0E-8C48-4E109A52ADC8}" srcOrd="1" destOrd="0" presId="urn:microsoft.com/office/officeart/2005/8/layout/lProcess2"/>
    <dgm:cxn modelId="{1A65FCE5-FB63-47C3-804B-5BDD3E9CC13C}" type="presParOf" srcId="{5406F21B-AF78-49D7-B162-F0A00938C473}" destId="{34C7F35A-E01C-4614-A92B-2C2E5E34AAC8}" srcOrd="2" destOrd="0" presId="urn:microsoft.com/office/officeart/2005/8/layout/lProcess2"/>
    <dgm:cxn modelId="{F73973E3-C519-4698-BE79-366B97BE7A58}" type="presParOf" srcId="{34C7F35A-E01C-4614-A92B-2C2E5E34AAC8}" destId="{2C8E1139-3660-4097-A9CF-06C03E85D5AF}" srcOrd="0" destOrd="0" presId="urn:microsoft.com/office/officeart/2005/8/layout/lProcess2"/>
    <dgm:cxn modelId="{75FA2402-00DA-47D6-9D21-FC455C17C9FE}" type="presParOf" srcId="{2C8E1139-3660-4097-A9CF-06C03E85D5AF}" destId="{66CA3C0C-301F-47A7-9099-8BDBC8B213D1}" srcOrd="0" destOrd="0" presId="urn:microsoft.com/office/officeart/2005/8/layout/lProcess2"/>
    <dgm:cxn modelId="{E6DDFDE3-9A08-4164-9CBA-C8FC9B2DD8AC}" type="presParOf" srcId="{2C8E1139-3660-4097-A9CF-06C03E85D5AF}" destId="{D2B1D4F0-D03D-4A1A-8D6A-C72B89D46045}" srcOrd="1" destOrd="0" presId="urn:microsoft.com/office/officeart/2005/8/layout/lProcess2"/>
    <dgm:cxn modelId="{2C328653-9163-4A45-A32E-FA1E8AEA353C}" type="presParOf" srcId="{2C8E1139-3660-4097-A9CF-06C03E85D5AF}" destId="{3DC695AE-7C84-41AD-A6A7-0C98BC573747}" srcOrd="2" destOrd="0" presId="urn:microsoft.com/office/officeart/2005/8/layout/lProcess2"/>
    <dgm:cxn modelId="{844CEA4E-6D79-47E1-92F3-E832CCD94167}" type="presParOf" srcId="{2C8E1139-3660-4097-A9CF-06C03E85D5AF}" destId="{65E62C84-ECBB-45B0-AD54-1B64BE223E1B}" srcOrd="3" destOrd="0" presId="urn:microsoft.com/office/officeart/2005/8/layout/lProcess2"/>
    <dgm:cxn modelId="{58197EED-986A-4509-A8D8-7A14ED82879B}" type="presParOf" srcId="{2C8E1139-3660-4097-A9CF-06C03E85D5AF}" destId="{A581D061-DF2A-4D83-9A47-7FEBC2B48B6F}" srcOrd="4" destOrd="0" presId="urn:microsoft.com/office/officeart/2005/8/layout/lProcess2"/>
    <dgm:cxn modelId="{57FB403D-9FF9-44FC-9E03-6A328142D58E}" type="presParOf" srcId="{2C8E1139-3660-4097-A9CF-06C03E85D5AF}" destId="{D159CA5C-651A-4A39-80E0-7309D23445FA}" srcOrd="5" destOrd="0" presId="urn:microsoft.com/office/officeart/2005/8/layout/lProcess2"/>
    <dgm:cxn modelId="{93E9B714-3A7F-4A63-B77E-4BAB084F837D}" type="presParOf" srcId="{2C8E1139-3660-4097-A9CF-06C03E85D5AF}" destId="{2F0CB2C1-8EAF-4B7F-85F3-38C48BCA6F3A}" srcOrd="6" destOrd="0" presId="urn:microsoft.com/office/officeart/2005/8/layout/lProcess2"/>
    <dgm:cxn modelId="{04801E7A-CF9B-44F2-9F16-E825F587651C}" type="presParOf" srcId="{2C8E1139-3660-4097-A9CF-06C03E85D5AF}" destId="{73B8959D-8585-4825-99A4-28C394D92B4C}" srcOrd="7" destOrd="0" presId="urn:microsoft.com/office/officeart/2005/8/layout/lProcess2"/>
    <dgm:cxn modelId="{B6F3FA63-9A74-43C8-8CB3-B26DC2D3C2FF}" type="presParOf" srcId="{2C8E1139-3660-4097-A9CF-06C03E85D5AF}" destId="{88F0FBFB-6DD7-4035-B1FF-F18CC1A72BD5}" srcOrd="8" destOrd="0" presId="urn:microsoft.com/office/officeart/2005/8/layout/lProcess2"/>
    <dgm:cxn modelId="{BAB975D1-53CD-4968-9D33-BD3DAD062DBA}" type="presParOf" srcId="{2C8E1139-3660-4097-A9CF-06C03E85D5AF}" destId="{E37D57D8-5595-4B96-BBA9-C7AD654B6AE8}" srcOrd="9" destOrd="0" presId="urn:microsoft.com/office/officeart/2005/8/layout/lProcess2"/>
    <dgm:cxn modelId="{E3326946-DE79-4093-926D-8FAF9BECE965}" type="presParOf" srcId="{2C8E1139-3660-4097-A9CF-06C03E85D5AF}" destId="{B953EA3B-B590-401F-AAB1-C310DD65C971}" srcOrd="10" destOrd="0" presId="urn:microsoft.com/office/officeart/2005/8/layout/lProcess2"/>
    <dgm:cxn modelId="{E7C4CDCB-C815-41A2-AD05-D9C3D47AE1D8}" type="presParOf" srcId="{2C8E1139-3660-4097-A9CF-06C03E85D5AF}" destId="{D69B5733-2711-48BD-A34D-2A5BC2E2F6B6}" srcOrd="11" destOrd="0" presId="urn:microsoft.com/office/officeart/2005/8/layout/lProcess2"/>
    <dgm:cxn modelId="{D6F085A7-5B23-4D97-9F40-2D31F8039F16}" type="presParOf" srcId="{2C8E1139-3660-4097-A9CF-06C03E85D5AF}" destId="{4E4C3ABE-1068-41C8-9BFF-8490673D5068}" srcOrd="12" destOrd="0" presId="urn:microsoft.com/office/officeart/2005/8/layout/lProcess2"/>
    <dgm:cxn modelId="{BDCA4792-FF6E-4449-B55E-ECB2B27BD872}" type="presParOf" srcId="{2C8E1139-3660-4097-A9CF-06C03E85D5AF}" destId="{D429DE25-7E98-4E7B-BB1C-37651DFC6BF1}" srcOrd="13" destOrd="0" presId="urn:microsoft.com/office/officeart/2005/8/layout/lProcess2"/>
    <dgm:cxn modelId="{62C747F2-4EC7-4746-BB44-8917AC2C0374}" type="presParOf" srcId="{2C8E1139-3660-4097-A9CF-06C03E85D5AF}" destId="{9B10F435-EFC7-46D8-9569-C10EAE2E1D03}" srcOrd="14" destOrd="0" presId="urn:microsoft.com/office/officeart/2005/8/layout/lProcess2"/>
    <dgm:cxn modelId="{DAFA1A40-C90E-478F-97F0-6D6CDDD921CB}" type="presParOf" srcId="{ECF58F94-F6BC-405D-902B-6F1F69521920}" destId="{B7915E45-4B76-4910-B4AA-546B0D117355}" srcOrd="3" destOrd="0" presId="urn:microsoft.com/office/officeart/2005/8/layout/lProcess2"/>
    <dgm:cxn modelId="{B7C5792B-D803-440D-851C-D081251D8598}" type="presParOf" srcId="{ECF58F94-F6BC-405D-902B-6F1F69521920}" destId="{2F96B697-79AC-46EE-9B92-478FF9E36FCD}" srcOrd="4" destOrd="0" presId="urn:microsoft.com/office/officeart/2005/8/layout/lProcess2"/>
    <dgm:cxn modelId="{EBD630C3-4DBE-43AF-9D36-B0E6C4E9B90C}" type="presParOf" srcId="{2F96B697-79AC-46EE-9B92-478FF9E36FCD}" destId="{FAACA2AB-6A8C-4806-9EFE-11637F1EC539}" srcOrd="0" destOrd="0" presId="urn:microsoft.com/office/officeart/2005/8/layout/lProcess2"/>
    <dgm:cxn modelId="{03D4F1D6-71BE-4179-8570-6B4997D4783D}" type="presParOf" srcId="{2F96B697-79AC-46EE-9B92-478FF9E36FCD}" destId="{66364061-DB73-4D20-9180-BD1978EDC87D}" srcOrd="1" destOrd="0" presId="urn:microsoft.com/office/officeart/2005/8/layout/lProcess2"/>
    <dgm:cxn modelId="{76A62212-BF5F-4309-81C9-47CE0C0518E6}" type="presParOf" srcId="{2F96B697-79AC-46EE-9B92-478FF9E36FCD}" destId="{D261EC84-0CFF-4CE7-B6FD-DFB150987858}" srcOrd="2" destOrd="0" presId="urn:microsoft.com/office/officeart/2005/8/layout/lProcess2"/>
    <dgm:cxn modelId="{0A1E7826-548F-481B-AD6C-810127FDA65F}" type="presParOf" srcId="{D261EC84-0CFF-4CE7-B6FD-DFB150987858}" destId="{F18F6F0E-865C-41B4-AA45-2D71E12EC537}" srcOrd="0" destOrd="0" presId="urn:microsoft.com/office/officeart/2005/8/layout/lProcess2"/>
    <dgm:cxn modelId="{96205472-D76F-4AEC-83A6-96AE3DC1A0A9}" type="presParOf" srcId="{F18F6F0E-865C-41B4-AA45-2D71E12EC537}" destId="{FFEFBECD-AF3D-4F53-9054-21307C33991D}" srcOrd="0" destOrd="0" presId="urn:microsoft.com/office/officeart/2005/8/layout/lProcess2"/>
    <dgm:cxn modelId="{8504232D-682F-4F7B-AC3A-511D8B69FF83}" type="presParOf" srcId="{F18F6F0E-865C-41B4-AA45-2D71E12EC537}" destId="{D2616F0D-4A1C-454E-B3D4-54AC23BBE9B4}" srcOrd="1" destOrd="0" presId="urn:microsoft.com/office/officeart/2005/8/layout/lProcess2"/>
    <dgm:cxn modelId="{FD5B3B51-627B-4D8E-A26B-B62D885C3A3F}" type="presParOf" srcId="{F18F6F0E-865C-41B4-AA45-2D71E12EC537}" destId="{215B5D53-1D10-4DB5-B2A6-F3DE4F71F985}" srcOrd="2" destOrd="0" presId="urn:microsoft.com/office/officeart/2005/8/layout/lProcess2"/>
    <dgm:cxn modelId="{68032995-AFB8-4F8A-A453-9666D1ED69D1}" type="presParOf" srcId="{F18F6F0E-865C-41B4-AA45-2D71E12EC537}" destId="{30C2209D-500D-4116-9DC5-427415A3C419}" srcOrd="3" destOrd="0" presId="urn:microsoft.com/office/officeart/2005/8/layout/lProcess2"/>
    <dgm:cxn modelId="{AEC7333E-3EE3-4A07-BCB2-F1417E735B78}" type="presParOf" srcId="{F18F6F0E-865C-41B4-AA45-2D71E12EC537}" destId="{D04E2FF1-0617-4B95-93EB-12C83A030C54}" srcOrd="4" destOrd="0" presId="urn:microsoft.com/office/officeart/2005/8/layout/lProcess2"/>
    <dgm:cxn modelId="{D0F8962E-3EAD-4864-9CCA-01FF7E27BA0B}" type="presParOf" srcId="{F18F6F0E-865C-41B4-AA45-2D71E12EC537}" destId="{E2129F72-976A-494C-B7D2-CF3742B939F6}" srcOrd="5" destOrd="0" presId="urn:microsoft.com/office/officeart/2005/8/layout/lProcess2"/>
    <dgm:cxn modelId="{68674E55-A28F-45BC-883B-43E8092A559E}" type="presParOf" srcId="{F18F6F0E-865C-41B4-AA45-2D71E12EC537}" destId="{70BE58D5-1C06-4265-90C0-B9E8058B73B9}" srcOrd="6" destOrd="0" presId="urn:microsoft.com/office/officeart/2005/8/layout/lProcess2"/>
    <dgm:cxn modelId="{9CCC6552-AD43-45B6-B0C6-882401687017}" type="presParOf" srcId="{F18F6F0E-865C-41B4-AA45-2D71E12EC537}" destId="{9B8D2BD0-2D35-4E69-AC20-A2A3DAB1EB97}" srcOrd="7" destOrd="0" presId="urn:microsoft.com/office/officeart/2005/8/layout/lProcess2"/>
    <dgm:cxn modelId="{A5ED488E-9B2C-4840-B0C6-BA92F0B30F1A}" type="presParOf" srcId="{F18F6F0E-865C-41B4-AA45-2D71E12EC537}" destId="{103908FB-72E9-42B8-9C38-59919C996D6F}" srcOrd="8" destOrd="0" presId="urn:microsoft.com/office/officeart/2005/8/layout/lProcess2"/>
    <dgm:cxn modelId="{045B4894-B12E-4B91-801A-ABC07DB1B04D}" type="presParOf" srcId="{F18F6F0E-865C-41B4-AA45-2D71E12EC537}" destId="{DC90270A-5DD1-403D-AAF4-CE0C88C79F10}" srcOrd="9" destOrd="0" presId="urn:microsoft.com/office/officeart/2005/8/layout/lProcess2"/>
    <dgm:cxn modelId="{E4A226A1-49B4-47BC-B71F-58376BBCD665}" type="presParOf" srcId="{F18F6F0E-865C-41B4-AA45-2D71E12EC537}" destId="{53D88CAA-A4D6-4650-A5BC-0BFFE31BFD3E}" srcOrd="10" destOrd="0" presId="urn:microsoft.com/office/officeart/2005/8/layout/lProcess2"/>
    <dgm:cxn modelId="{E9340383-549C-43B8-AFA2-8329981095EF}" type="presParOf" srcId="{F18F6F0E-865C-41B4-AA45-2D71E12EC537}" destId="{678412BF-6FF0-4221-8DBC-6D2B227436C2}" srcOrd="11" destOrd="0" presId="urn:microsoft.com/office/officeart/2005/8/layout/lProcess2"/>
    <dgm:cxn modelId="{61AC368B-3383-4381-BE96-29D2EAC2A0E7}" type="presParOf" srcId="{F18F6F0E-865C-41B4-AA45-2D71E12EC537}" destId="{989A50A5-1789-4F9B-A643-D7AD5230211A}" srcOrd="12" destOrd="0" presId="urn:microsoft.com/office/officeart/2005/8/layout/lProcess2"/>
    <dgm:cxn modelId="{DF0AC230-2D51-4337-89F9-CE25EADCD925}" type="presParOf" srcId="{F18F6F0E-865C-41B4-AA45-2D71E12EC537}" destId="{4D61352D-5DD6-4B6A-826E-EC68A1791D33}" srcOrd="13" destOrd="0" presId="urn:microsoft.com/office/officeart/2005/8/layout/lProcess2"/>
    <dgm:cxn modelId="{0C593410-BE18-4216-9D23-477404BFC0B7}" type="presParOf" srcId="{F18F6F0E-865C-41B4-AA45-2D71E12EC537}" destId="{8E58C531-3B18-4DE4-8602-3C6013950DBF}" srcOrd="14"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190CAB-A2CF-4493-BAB0-A22A17CD77E0}">
      <dsp:nvSpPr>
        <dsp:cNvPr id="0" name=""/>
        <dsp:cNvSpPr/>
      </dsp:nvSpPr>
      <dsp:spPr>
        <a:xfrm>
          <a:off x="0" y="0"/>
          <a:ext cx="10015714" cy="18537380"/>
        </a:xfrm>
        <a:prstGeom prst="roundRect">
          <a:avLst>
            <a:gd name="adj" fmla="val 1000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304800" tIns="304800" rIns="304800" bIns="304800" numCol="1" spcCol="1270" anchor="ctr" anchorCtr="0">
          <a:noAutofit/>
        </a:bodyPr>
        <a:lstStyle/>
        <a:p>
          <a:pPr marL="0" lvl="0" indent="0" algn="ctr" defTabSz="3556000">
            <a:lnSpc>
              <a:spcPct val="90000"/>
            </a:lnSpc>
            <a:spcBef>
              <a:spcPct val="0"/>
            </a:spcBef>
            <a:spcAft>
              <a:spcPct val="35000"/>
            </a:spcAft>
            <a:buNone/>
          </a:pPr>
          <a:r>
            <a:rPr lang="en-US" sz="8000" kern="1200" dirty="0">
              <a:latin typeface="+mn-lt"/>
              <a:cs typeface="Times New Roman" pitchFamily="18" charset="0"/>
            </a:rPr>
            <a:t>Particulars</a:t>
          </a:r>
        </a:p>
      </dsp:txBody>
      <dsp:txXfrm>
        <a:off x="0" y="0"/>
        <a:ext cx="10015714" cy="5561214"/>
      </dsp:txXfrm>
    </dsp:sp>
    <dsp:sp modelId="{E3532F01-4D6B-4CAD-9A57-03E6CBEC785F}">
      <dsp:nvSpPr>
        <dsp:cNvPr id="0" name=""/>
        <dsp:cNvSpPr/>
      </dsp:nvSpPr>
      <dsp:spPr>
        <a:xfrm>
          <a:off x="1297159" y="4733332"/>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Net Worth </a:t>
          </a:r>
          <a:r>
            <a:rPr lang="en-IN" sz="6000" kern="1200" baseline="0" dirty="0"/>
            <a:t>(₹ </a:t>
          </a:r>
          <a:r>
            <a:rPr lang="en-IN" sz="6000" kern="1200" baseline="0" dirty="0" err="1"/>
            <a:t>Crore</a:t>
          </a:r>
          <a:r>
            <a:rPr lang="en-IN" sz="6000" kern="1200" baseline="0" dirty="0"/>
            <a:t>)</a:t>
          </a:r>
          <a:r>
            <a:rPr lang="en-US" sz="6000" kern="1200" dirty="0">
              <a:latin typeface="+mn-lt"/>
              <a:cs typeface="Times New Roman" pitchFamily="18" charset="0"/>
            </a:rPr>
            <a:t> </a:t>
          </a:r>
        </a:p>
      </dsp:txBody>
      <dsp:txXfrm>
        <a:off x="1336017" y="4772190"/>
        <a:ext cx="7295590" cy="1249001"/>
      </dsp:txXfrm>
    </dsp:sp>
    <dsp:sp modelId="{CEE8D3A1-3E1B-4867-86D2-67B77DE086B7}">
      <dsp:nvSpPr>
        <dsp:cNvPr id="0" name=""/>
        <dsp:cNvSpPr/>
      </dsp:nvSpPr>
      <dsp:spPr>
        <a:xfrm>
          <a:off x="1297159" y="6410377"/>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2240" tIns="106680" rIns="142240" bIns="106680" numCol="1" spcCol="1270" anchor="ctr" anchorCtr="0">
          <a:noAutofit/>
        </a:bodyPr>
        <a:lstStyle/>
        <a:p>
          <a:pPr marL="0" lvl="0" indent="0" algn="ctr" defTabSz="2489200">
            <a:lnSpc>
              <a:spcPct val="90000"/>
            </a:lnSpc>
            <a:spcBef>
              <a:spcPct val="0"/>
            </a:spcBef>
            <a:spcAft>
              <a:spcPct val="35000"/>
            </a:spcAft>
            <a:buNone/>
          </a:pPr>
          <a:r>
            <a:rPr lang="en-US" sz="5600" kern="1200" dirty="0">
              <a:latin typeface="+mn-lt"/>
              <a:cs typeface="Times New Roman" pitchFamily="18" charset="0"/>
            </a:rPr>
            <a:t>Book Value- ₹ / share</a:t>
          </a:r>
        </a:p>
      </dsp:txBody>
      <dsp:txXfrm>
        <a:off x="1336017" y="6449235"/>
        <a:ext cx="7295590" cy="1249001"/>
      </dsp:txXfrm>
    </dsp:sp>
    <dsp:sp modelId="{9BDBF9A1-013D-4E06-B764-2C0010B3C5F8}">
      <dsp:nvSpPr>
        <dsp:cNvPr id="0" name=""/>
        <dsp:cNvSpPr/>
      </dsp:nvSpPr>
      <dsp:spPr>
        <a:xfrm>
          <a:off x="1297159" y="8127502"/>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Gearing Ratio</a:t>
          </a:r>
        </a:p>
      </dsp:txBody>
      <dsp:txXfrm>
        <a:off x="1336017" y="8166360"/>
        <a:ext cx="7295590" cy="1249001"/>
      </dsp:txXfrm>
    </dsp:sp>
    <dsp:sp modelId="{B1E98BF7-2D3E-4395-8517-058BB397780B}">
      <dsp:nvSpPr>
        <dsp:cNvPr id="0" name=""/>
        <dsp:cNvSpPr/>
      </dsp:nvSpPr>
      <dsp:spPr>
        <a:xfrm>
          <a:off x="1297159" y="9907712"/>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Current Ratio</a:t>
          </a:r>
        </a:p>
      </dsp:txBody>
      <dsp:txXfrm>
        <a:off x="1336017" y="9946570"/>
        <a:ext cx="7295590" cy="1249001"/>
      </dsp:txXfrm>
    </dsp:sp>
    <dsp:sp modelId="{C1AE4AC4-385F-49E6-8163-84823723B361}">
      <dsp:nvSpPr>
        <dsp:cNvPr id="0" name=""/>
        <dsp:cNvSpPr/>
      </dsp:nvSpPr>
      <dsp:spPr>
        <a:xfrm>
          <a:off x="1338745" y="11521664"/>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EBIDTA  Margin %</a:t>
          </a:r>
        </a:p>
      </dsp:txBody>
      <dsp:txXfrm>
        <a:off x="1377603" y="11560522"/>
        <a:ext cx="7295590" cy="1249001"/>
      </dsp:txXfrm>
    </dsp:sp>
    <dsp:sp modelId="{382357F3-32A0-487B-A0CA-56143E3E699C}">
      <dsp:nvSpPr>
        <dsp:cNvPr id="0" name=""/>
        <dsp:cNvSpPr/>
      </dsp:nvSpPr>
      <dsp:spPr>
        <a:xfrm>
          <a:off x="1338745" y="13218745"/>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PAT Margin %	 </a:t>
          </a:r>
        </a:p>
      </dsp:txBody>
      <dsp:txXfrm>
        <a:off x="1377603" y="13257603"/>
        <a:ext cx="7295590" cy="1249001"/>
      </dsp:txXfrm>
    </dsp:sp>
    <dsp:sp modelId="{955ABB12-8830-48B5-8313-74913751E382}">
      <dsp:nvSpPr>
        <dsp:cNvPr id="0" name=""/>
        <dsp:cNvSpPr/>
      </dsp:nvSpPr>
      <dsp:spPr>
        <a:xfrm>
          <a:off x="1338745" y="14749573"/>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9700" tIns="104775" rIns="139700" bIns="104775" numCol="1" spcCol="1270" anchor="ctr" anchorCtr="0">
          <a:noAutofit/>
        </a:bodyPr>
        <a:lstStyle/>
        <a:p>
          <a:pPr marL="0" lvl="0" indent="0" algn="ctr" defTabSz="2444750">
            <a:lnSpc>
              <a:spcPct val="90000"/>
            </a:lnSpc>
            <a:spcBef>
              <a:spcPct val="0"/>
            </a:spcBef>
            <a:spcAft>
              <a:spcPct val="35000"/>
            </a:spcAft>
            <a:buNone/>
          </a:pPr>
          <a:r>
            <a:rPr lang="en-US" sz="5500" kern="1200" dirty="0">
              <a:latin typeface="+mn-lt"/>
              <a:cs typeface="Times New Roman" pitchFamily="18" charset="0"/>
            </a:rPr>
            <a:t>Debt Service Coverage Ratio</a:t>
          </a:r>
        </a:p>
      </dsp:txBody>
      <dsp:txXfrm>
        <a:off x="1377603" y="14788431"/>
        <a:ext cx="7295590" cy="1249001"/>
      </dsp:txXfrm>
    </dsp:sp>
    <dsp:sp modelId="{1EE028A5-F4AE-4117-B531-6DADFE05C46E}">
      <dsp:nvSpPr>
        <dsp:cNvPr id="0" name=""/>
        <dsp:cNvSpPr/>
      </dsp:nvSpPr>
      <dsp:spPr>
        <a:xfrm>
          <a:off x="1338745" y="16280400"/>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02870" rIns="137160" bIns="102870" numCol="1" spcCol="1270" anchor="ctr" anchorCtr="0">
          <a:noAutofit/>
        </a:bodyPr>
        <a:lstStyle/>
        <a:p>
          <a:pPr marL="0" lvl="0" indent="0" algn="ctr" defTabSz="2400300">
            <a:lnSpc>
              <a:spcPct val="90000"/>
            </a:lnSpc>
            <a:spcBef>
              <a:spcPct val="0"/>
            </a:spcBef>
            <a:spcAft>
              <a:spcPct val="35000"/>
            </a:spcAft>
            <a:buNone/>
          </a:pPr>
          <a:r>
            <a:rPr lang="en-US" sz="5400" kern="1200" dirty="0">
              <a:latin typeface="+mn-lt"/>
              <a:cs typeface="Times New Roman" pitchFamily="18" charset="0"/>
            </a:rPr>
            <a:t>Interest Coverage Ratio </a:t>
          </a:r>
        </a:p>
      </dsp:txBody>
      <dsp:txXfrm>
        <a:off x="1377603" y="16319258"/>
        <a:ext cx="7295590" cy="1249001"/>
      </dsp:txXfrm>
    </dsp:sp>
    <dsp:sp modelId="{8BB2D1A3-7123-472F-A5F8-CE46BD51598E}">
      <dsp:nvSpPr>
        <dsp:cNvPr id="0" name=""/>
        <dsp:cNvSpPr/>
      </dsp:nvSpPr>
      <dsp:spPr>
        <a:xfrm>
          <a:off x="10724502" y="0"/>
          <a:ext cx="9216632" cy="18537380"/>
        </a:xfrm>
        <a:prstGeom prst="roundRect">
          <a:avLst>
            <a:gd name="adj" fmla="val 1000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n-US" sz="6000" kern="1200" dirty="0">
            <a:latin typeface="+mn-lt"/>
            <a:cs typeface="Times New Roman" pitchFamily="18" charset="0"/>
          </a:endParaRPr>
        </a:p>
        <a:p>
          <a:pPr marL="0" lvl="0" indent="0" algn="ctr" defTabSz="2667000">
            <a:lnSpc>
              <a:spcPct val="90000"/>
            </a:lnSpc>
            <a:spcBef>
              <a:spcPct val="0"/>
            </a:spcBef>
            <a:spcAft>
              <a:spcPct val="35000"/>
            </a:spcAft>
            <a:buNone/>
          </a:pPr>
          <a:r>
            <a:rPr lang="en-US" sz="8000" kern="1200" dirty="0">
              <a:latin typeface="+mn-lt"/>
              <a:cs typeface="Times New Roman" pitchFamily="18" charset="0"/>
            </a:rPr>
            <a:t>FY 22</a:t>
          </a:r>
        </a:p>
      </dsp:txBody>
      <dsp:txXfrm>
        <a:off x="10724502" y="0"/>
        <a:ext cx="9216632" cy="5561214"/>
      </dsp:txXfrm>
    </dsp:sp>
    <dsp:sp modelId="{66CA3C0C-301F-47A7-9099-8BDBC8B213D1}">
      <dsp:nvSpPr>
        <dsp:cNvPr id="0" name=""/>
        <dsp:cNvSpPr/>
      </dsp:nvSpPr>
      <dsp:spPr>
        <a:xfrm>
          <a:off x="11491916" y="4608647"/>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673.29</a:t>
          </a:r>
        </a:p>
      </dsp:txBody>
      <dsp:txXfrm>
        <a:off x="11530774" y="4647505"/>
        <a:ext cx="7295590" cy="1249001"/>
      </dsp:txXfrm>
    </dsp:sp>
    <dsp:sp modelId="{3DC695AE-7C84-41AD-A6A7-0C98BC573747}">
      <dsp:nvSpPr>
        <dsp:cNvPr id="0" name=""/>
        <dsp:cNvSpPr/>
      </dsp:nvSpPr>
      <dsp:spPr>
        <a:xfrm>
          <a:off x="11491916" y="6308936"/>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35.76</a:t>
          </a:r>
        </a:p>
      </dsp:txBody>
      <dsp:txXfrm>
        <a:off x="11530774" y="6347794"/>
        <a:ext cx="7295590" cy="1249001"/>
      </dsp:txXfrm>
    </dsp:sp>
    <dsp:sp modelId="{A581D061-DF2A-4D83-9A47-7FEBC2B48B6F}">
      <dsp:nvSpPr>
        <dsp:cNvPr id="0" name=""/>
        <dsp:cNvSpPr/>
      </dsp:nvSpPr>
      <dsp:spPr>
        <a:xfrm>
          <a:off x="11491916" y="8085936"/>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  0.77</a:t>
          </a:r>
        </a:p>
      </dsp:txBody>
      <dsp:txXfrm>
        <a:off x="11530774" y="8124794"/>
        <a:ext cx="7295590" cy="1249001"/>
      </dsp:txXfrm>
    </dsp:sp>
    <dsp:sp modelId="{2F0CB2C1-8EAF-4B7F-85F3-38C48BCA6F3A}">
      <dsp:nvSpPr>
        <dsp:cNvPr id="0" name=""/>
        <dsp:cNvSpPr/>
      </dsp:nvSpPr>
      <dsp:spPr>
        <a:xfrm>
          <a:off x="11491916" y="9824580"/>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1.62</a:t>
          </a:r>
        </a:p>
      </dsp:txBody>
      <dsp:txXfrm>
        <a:off x="11530774" y="9863438"/>
        <a:ext cx="7295590" cy="1249001"/>
      </dsp:txXfrm>
    </dsp:sp>
    <dsp:sp modelId="{88F0FBFB-6DD7-4035-B1FF-F18CC1A72BD5}">
      <dsp:nvSpPr>
        <dsp:cNvPr id="0" name=""/>
        <dsp:cNvSpPr/>
      </dsp:nvSpPr>
      <dsp:spPr>
        <a:xfrm>
          <a:off x="11491916" y="11563227"/>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14.89</a:t>
          </a:r>
        </a:p>
      </dsp:txBody>
      <dsp:txXfrm>
        <a:off x="11530774" y="11602085"/>
        <a:ext cx="7295590" cy="1249001"/>
      </dsp:txXfrm>
    </dsp:sp>
    <dsp:sp modelId="{B953EA3B-B590-401F-AAB1-C310DD65C971}">
      <dsp:nvSpPr>
        <dsp:cNvPr id="0" name=""/>
        <dsp:cNvSpPr/>
      </dsp:nvSpPr>
      <dsp:spPr>
        <a:xfrm>
          <a:off x="11473114" y="13218745"/>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7.85</a:t>
          </a:r>
        </a:p>
      </dsp:txBody>
      <dsp:txXfrm>
        <a:off x="11511972" y="13257603"/>
        <a:ext cx="7295590" cy="1249001"/>
      </dsp:txXfrm>
    </dsp:sp>
    <dsp:sp modelId="{4E4C3ABE-1068-41C8-9BFF-8490673D5068}">
      <dsp:nvSpPr>
        <dsp:cNvPr id="0" name=""/>
        <dsp:cNvSpPr/>
      </dsp:nvSpPr>
      <dsp:spPr>
        <a:xfrm>
          <a:off x="11646166" y="14749573"/>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3.43</a:t>
          </a:r>
        </a:p>
      </dsp:txBody>
      <dsp:txXfrm>
        <a:off x="11685024" y="14788431"/>
        <a:ext cx="7295590" cy="1249001"/>
      </dsp:txXfrm>
    </dsp:sp>
    <dsp:sp modelId="{9B10F435-EFC7-46D8-9569-C10EAE2E1D03}">
      <dsp:nvSpPr>
        <dsp:cNvPr id="0" name=""/>
        <dsp:cNvSpPr/>
      </dsp:nvSpPr>
      <dsp:spPr>
        <a:xfrm>
          <a:off x="11646166" y="16280400"/>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7.14</a:t>
          </a:r>
        </a:p>
      </dsp:txBody>
      <dsp:txXfrm>
        <a:off x="11685024" y="16319258"/>
        <a:ext cx="7295590" cy="1249001"/>
      </dsp:txXfrm>
    </dsp:sp>
    <dsp:sp modelId="{FAACA2AB-6A8C-4806-9EFE-11637F1EC539}">
      <dsp:nvSpPr>
        <dsp:cNvPr id="0" name=""/>
        <dsp:cNvSpPr/>
      </dsp:nvSpPr>
      <dsp:spPr>
        <a:xfrm>
          <a:off x="20632382" y="0"/>
          <a:ext cx="9216632" cy="18537380"/>
        </a:xfrm>
        <a:prstGeom prst="roundRect">
          <a:avLst>
            <a:gd name="adj" fmla="val 10000"/>
          </a:avLst>
        </a:prstGeom>
        <a:solidFill>
          <a:schemeClr val="accent3">
            <a:tint val="40000"/>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endParaRPr lang="en-US" sz="6000" kern="1200" dirty="0">
            <a:latin typeface="+mn-lt"/>
            <a:cs typeface="Times New Roman" pitchFamily="18" charset="0"/>
          </a:endParaRPr>
        </a:p>
        <a:p>
          <a:pPr marL="0" lvl="0" indent="0" algn="ctr" defTabSz="2667000">
            <a:lnSpc>
              <a:spcPct val="90000"/>
            </a:lnSpc>
            <a:spcBef>
              <a:spcPct val="0"/>
            </a:spcBef>
            <a:spcAft>
              <a:spcPct val="35000"/>
            </a:spcAft>
            <a:buNone/>
          </a:pPr>
          <a:r>
            <a:rPr lang="en-US" sz="8000" kern="1200" dirty="0">
              <a:latin typeface="+mn-lt"/>
              <a:cs typeface="Times New Roman" pitchFamily="18" charset="0"/>
            </a:rPr>
            <a:t>FY 21</a:t>
          </a:r>
        </a:p>
      </dsp:txBody>
      <dsp:txXfrm>
        <a:off x="20632382" y="0"/>
        <a:ext cx="9216632" cy="5561214"/>
      </dsp:txXfrm>
    </dsp:sp>
    <dsp:sp modelId="{FFEFBECD-AF3D-4F53-9054-21307C33991D}">
      <dsp:nvSpPr>
        <dsp:cNvPr id="0" name=""/>
        <dsp:cNvSpPr/>
      </dsp:nvSpPr>
      <dsp:spPr>
        <a:xfrm>
          <a:off x="21637143" y="4567081"/>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578.91</a:t>
          </a:r>
        </a:p>
      </dsp:txBody>
      <dsp:txXfrm>
        <a:off x="21676001" y="4605939"/>
        <a:ext cx="7295590" cy="1249001"/>
      </dsp:txXfrm>
    </dsp:sp>
    <dsp:sp modelId="{215B5D53-1D10-4DB5-B2A6-F3DE4F71F985}">
      <dsp:nvSpPr>
        <dsp:cNvPr id="0" name=""/>
        <dsp:cNvSpPr/>
      </dsp:nvSpPr>
      <dsp:spPr>
        <a:xfrm>
          <a:off x="21637143" y="6308936"/>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30.74</a:t>
          </a:r>
        </a:p>
      </dsp:txBody>
      <dsp:txXfrm>
        <a:off x="21676001" y="6347794"/>
        <a:ext cx="7295590" cy="1249001"/>
      </dsp:txXfrm>
    </dsp:sp>
    <dsp:sp modelId="{D04E2FF1-0617-4B95-93EB-12C83A030C54}">
      <dsp:nvSpPr>
        <dsp:cNvPr id="0" name=""/>
        <dsp:cNvSpPr/>
      </dsp:nvSpPr>
      <dsp:spPr>
        <a:xfrm>
          <a:off x="21669843" y="8169068"/>
          <a:ext cx="7307904"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1.04</a:t>
          </a:r>
        </a:p>
      </dsp:txBody>
      <dsp:txXfrm>
        <a:off x="21708701" y="8207926"/>
        <a:ext cx="7230188" cy="1249001"/>
      </dsp:txXfrm>
    </dsp:sp>
    <dsp:sp modelId="{70BE58D5-1C06-4265-90C0-B9E8058B73B9}">
      <dsp:nvSpPr>
        <dsp:cNvPr id="0" name=""/>
        <dsp:cNvSpPr/>
      </dsp:nvSpPr>
      <dsp:spPr>
        <a:xfrm>
          <a:off x="21637216" y="9907712"/>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1.41</a:t>
          </a:r>
        </a:p>
      </dsp:txBody>
      <dsp:txXfrm>
        <a:off x="21676074" y="9946570"/>
        <a:ext cx="7295590" cy="1249001"/>
      </dsp:txXfrm>
    </dsp:sp>
    <dsp:sp modelId="{103908FB-72E9-42B8-9C38-59919C996D6F}">
      <dsp:nvSpPr>
        <dsp:cNvPr id="0" name=""/>
        <dsp:cNvSpPr/>
      </dsp:nvSpPr>
      <dsp:spPr>
        <a:xfrm>
          <a:off x="21512386" y="11521664"/>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11.33</a:t>
          </a:r>
        </a:p>
      </dsp:txBody>
      <dsp:txXfrm>
        <a:off x="21551244" y="11560522"/>
        <a:ext cx="7295590" cy="1249001"/>
      </dsp:txXfrm>
    </dsp:sp>
    <dsp:sp modelId="{53D88CAA-A4D6-4650-A5BC-0BFFE31BFD3E}">
      <dsp:nvSpPr>
        <dsp:cNvPr id="0" name=""/>
        <dsp:cNvSpPr/>
      </dsp:nvSpPr>
      <dsp:spPr>
        <a:xfrm>
          <a:off x="21554045" y="13218745"/>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4.96</a:t>
          </a:r>
        </a:p>
      </dsp:txBody>
      <dsp:txXfrm>
        <a:off x="21592903" y="13257603"/>
        <a:ext cx="7295590" cy="1249001"/>
      </dsp:txXfrm>
    </dsp:sp>
    <dsp:sp modelId="{989A50A5-1789-4F9B-A643-D7AD5230211A}">
      <dsp:nvSpPr>
        <dsp:cNvPr id="0" name=""/>
        <dsp:cNvSpPr/>
      </dsp:nvSpPr>
      <dsp:spPr>
        <a:xfrm>
          <a:off x="21554045" y="14749573"/>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0.78</a:t>
          </a:r>
        </a:p>
      </dsp:txBody>
      <dsp:txXfrm>
        <a:off x="21592903" y="14788431"/>
        <a:ext cx="7295590" cy="1249001"/>
      </dsp:txXfrm>
    </dsp:sp>
    <dsp:sp modelId="{8E58C531-3B18-4DE4-8602-3C6013950DBF}">
      <dsp:nvSpPr>
        <dsp:cNvPr id="0" name=""/>
        <dsp:cNvSpPr/>
      </dsp:nvSpPr>
      <dsp:spPr>
        <a:xfrm>
          <a:off x="21554045" y="16280400"/>
          <a:ext cx="7373306" cy="1326717"/>
        </a:xfrm>
        <a:prstGeom prst="roundRect">
          <a:avLst>
            <a:gd name="adj" fmla="val 10000"/>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2400" tIns="114300" rIns="152400" bIns="114300" numCol="1" spcCol="1270" anchor="ctr" anchorCtr="0">
          <a:noAutofit/>
        </a:bodyPr>
        <a:lstStyle/>
        <a:p>
          <a:pPr marL="0" lvl="0" indent="0" algn="ctr" defTabSz="2667000">
            <a:lnSpc>
              <a:spcPct val="90000"/>
            </a:lnSpc>
            <a:spcBef>
              <a:spcPct val="0"/>
            </a:spcBef>
            <a:spcAft>
              <a:spcPct val="35000"/>
            </a:spcAft>
            <a:buNone/>
          </a:pPr>
          <a:r>
            <a:rPr lang="en-US" sz="6000" kern="1200" dirty="0">
              <a:latin typeface="+mn-lt"/>
              <a:cs typeface="Times New Roman" pitchFamily="18" charset="0"/>
            </a:rPr>
            <a:t>3.78</a:t>
          </a:r>
        </a:p>
      </dsp:txBody>
      <dsp:txXfrm>
        <a:off x="21592903" y="16319258"/>
        <a:ext cx="7295590" cy="124900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0.79166</cdr:x>
      <cdr:y>0.09378</cdr:y>
    </cdr:from>
    <cdr:to>
      <cdr:x>0.89844</cdr:x>
      <cdr:y>0.37792</cdr:y>
    </cdr:to>
    <cdr:sp macro="" textlink="">
      <cdr:nvSpPr>
        <cdr:cNvPr id="5" name="Up Arrow 4"/>
        <cdr:cNvSpPr/>
      </cdr:nvSpPr>
      <cdr:spPr>
        <a:xfrm xmlns:a="http://schemas.openxmlformats.org/drawingml/2006/main">
          <a:off x="36646256" y="2111326"/>
          <a:ext cx="4942878" cy="6397064"/>
        </a:xfrm>
        <a:prstGeom xmlns:a="http://schemas.openxmlformats.org/drawingml/2006/main" prst="upArrow">
          <a:avLst/>
        </a:prstGeom>
        <a:solidFill xmlns:a="http://schemas.openxmlformats.org/drawingml/2006/main">
          <a:srgbClr val="F2C52A"/>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r>
            <a:rPr lang="en-US" sz="6000" b="1" dirty="0">
              <a:solidFill>
                <a:schemeClr val="tx1"/>
              </a:solidFill>
            </a:rPr>
            <a:t>6.55%</a:t>
          </a:r>
        </a:p>
      </cdr:txBody>
    </cdr:sp>
  </cdr:relSizeAnchor>
  <cdr:relSizeAnchor xmlns:cdr="http://schemas.openxmlformats.org/drawingml/2006/chartDrawing">
    <cdr:from>
      <cdr:x>0.34421</cdr:x>
      <cdr:y>0.06637</cdr:y>
    </cdr:from>
    <cdr:to>
      <cdr:x>0.46669</cdr:x>
      <cdr:y>0.35051</cdr:y>
    </cdr:to>
    <cdr:sp macro="" textlink="">
      <cdr:nvSpPr>
        <cdr:cNvPr id="6" name="Up Arrow 4">
          <a:extLst xmlns:a="http://schemas.openxmlformats.org/drawingml/2006/main">
            <a:ext uri="{FF2B5EF4-FFF2-40B4-BE49-F238E27FC236}">
              <a16:creationId xmlns:a16="http://schemas.microsoft.com/office/drawing/2014/main" id="{DDA2AB95-4B6C-4486-A279-A029BDA9664B}"/>
            </a:ext>
          </a:extLst>
        </cdr:cNvPr>
        <cdr:cNvSpPr/>
      </cdr:nvSpPr>
      <cdr:spPr>
        <a:xfrm xmlns:a="http://schemas.openxmlformats.org/drawingml/2006/main">
          <a:off x="15933610" y="1494264"/>
          <a:ext cx="5669637" cy="6397064"/>
        </a:xfrm>
        <a:prstGeom xmlns:a="http://schemas.openxmlformats.org/drawingml/2006/main" prst="upArrow">
          <a:avLst/>
        </a:prstGeom>
        <a:solidFill xmlns:a="http://schemas.openxmlformats.org/drawingml/2006/main">
          <a:srgbClr val="F2C52A"/>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6000" b="1" dirty="0">
              <a:solidFill>
                <a:schemeClr val="tx1"/>
              </a:solidFill>
            </a:rPr>
            <a:t>29.83%</a:t>
          </a:r>
        </a:p>
      </cdr:txBody>
    </cdr:sp>
  </cdr:relSizeAnchor>
</c:userShapes>
</file>

<file path=ppt/drawings/drawing2.xml><?xml version="1.0" encoding="utf-8"?>
<c:userShapes xmlns:c="http://schemas.openxmlformats.org/drawingml/2006/chart">
  <cdr:relSizeAnchor xmlns:cdr="http://schemas.openxmlformats.org/drawingml/2006/chartDrawing">
    <cdr:from>
      <cdr:x>0.55251</cdr:x>
      <cdr:y>0</cdr:y>
    </cdr:from>
    <cdr:to>
      <cdr:x>1</cdr:x>
      <cdr:y>0.06454</cdr:y>
    </cdr:to>
    <cdr:sp macro="" textlink="">
      <cdr:nvSpPr>
        <cdr:cNvPr id="2" name="Rectangle 1"/>
        <cdr:cNvSpPr/>
      </cdr:nvSpPr>
      <cdr:spPr>
        <a:xfrm xmlns:a="http://schemas.openxmlformats.org/drawingml/2006/main">
          <a:off x="1654173" y="-1404018"/>
          <a:ext cx="1339750" cy="225820"/>
        </a:xfrm>
        <a:prstGeom xmlns:a="http://schemas.openxmlformats.org/drawingml/2006/main" prst="rect">
          <a:avLst/>
        </a:prstGeom>
        <a:solidFill xmlns:a="http://schemas.openxmlformats.org/drawingml/2006/main">
          <a:srgbClr val="FCECE8"/>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6000" dirty="0">
              <a:solidFill>
                <a:schemeClr val="tx1"/>
              </a:solidFill>
              <a:cs typeface="Times New Roman" panose="02020603050405020304" pitchFamily="18" charset="0"/>
            </a:rPr>
            <a:t>Crore</a:t>
          </a:r>
          <a:r>
            <a:rPr lang="en-US" sz="6000" dirty="0">
              <a:solidFill>
                <a:schemeClr val="tx1"/>
              </a:solidFill>
              <a:latin typeface="Times New Roman" panose="02020603050405020304" pitchFamily="18" charset="0"/>
              <a:cs typeface="Times New Roman" panose="02020603050405020304" pitchFamily="18" charset="0"/>
            </a:rPr>
            <a:t> ₹</a:t>
          </a:r>
        </a:p>
      </cdr:txBody>
    </cdr:sp>
  </cdr:relSizeAnchor>
</c:userShapes>
</file>

<file path=ppt/drawings/drawing3.xml><?xml version="1.0" encoding="utf-8"?>
<c:userShapes xmlns:c="http://schemas.openxmlformats.org/drawingml/2006/chart">
  <cdr:relSizeAnchor xmlns:cdr="http://schemas.openxmlformats.org/drawingml/2006/chartDrawing">
    <cdr:from>
      <cdr:x>0.8306</cdr:x>
      <cdr:y>0</cdr:y>
    </cdr:from>
    <cdr:to>
      <cdr:x>0.93022</cdr:x>
      <cdr:y>0.0501</cdr:y>
    </cdr:to>
    <cdr:sp macro="" textlink="">
      <cdr:nvSpPr>
        <cdr:cNvPr id="2" name="Rectangle 1"/>
        <cdr:cNvSpPr/>
      </cdr:nvSpPr>
      <cdr:spPr>
        <a:xfrm xmlns:a="http://schemas.openxmlformats.org/drawingml/2006/main">
          <a:off x="9438460" y="-1287578"/>
          <a:ext cx="1132012" cy="261003"/>
        </a:xfrm>
        <a:prstGeom xmlns:a="http://schemas.openxmlformats.org/drawingml/2006/main" prst="rect">
          <a:avLst/>
        </a:prstGeom>
        <a:solidFill xmlns:a="http://schemas.openxmlformats.org/drawingml/2006/main">
          <a:srgbClr val="FCECE8"/>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5000" dirty="0">
            <a:solidFill>
              <a:schemeClr val="tx1"/>
            </a:solidFill>
            <a:latin typeface="Times New Roman" panose="02020603050405020304" pitchFamily="18" charset="0"/>
            <a:cs typeface="Times New Roman" panose="02020603050405020304" pitchFamily="18" charset="0"/>
          </a:endParaRPr>
        </a:p>
        <a:p xmlns:a="http://schemas.openxmlformats.org/drawingml/2006/main">
          <a:pPr algn="ctr"/>
          <a:r>
            <a:rPr lang="en-US" sz="5000" dirty="0">
              <a:solidFill>
                <a:schemeClr val="tx1"/>
              </a:solidFill>
              <a:cs typeface="Times New Roman" panose="02020603050405020304" pitchFamily="18" charset="0"/>
            </a:rPr>
            <a:t>(₹ </a:t>
          </a:r>
          <a:r>
            <a:rPr lang="en-US" sz="5000" dirty="0" err="1">
              <a:solidFill>
                <a:schemeClr val="tx1"/>
              </a:solidFill>
              <a:cs typeface="Times New Roman" panose="02020603050405020304" pitchFamily="18" charset="0"/>
            </a:rPr>
            <a:t>Crore</a:t>
          </a:r>
          <a:r>
            <a:rPr lang="en-US" sz="5000" dirty="0">
              <a:solidFill>
                <a:schemeClr val="tx1"/>
              </a:solidFill>
              <a:cs typeface="Times New Roman" panose="02020603050405020304" pitchFamily="18" charset="0"/>
            </a:rPr>
            <a:t>)</a:t>
          </a:r>
        </a:p>
        <a:p xmlns:a="http://schemas.openxmlformats.org/drawingml/2006/main">
          <a:pPr algn="ctr"/>
          <a:endParaRPr lang="en-US" sz="5000" dirty="0">
            <a:solidFill>
              <a:schemeClr val="tx1"/>
            </a:solidFill>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677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baseline="0" dirty="0" err="1"/>
              <a:t>Crore</a:t>
            </a:r>
            <a:r>
              <a:rPr lang="en-US" baseline="0" dirty="0"/>
              <a:t>) </a:t>
            </a:r>
          </a:p>
          <a:p>
            <a:r>
              <a:rPr lang="en-US" baseline="0" dirty="0"/>
              <a:t>The graph in sugar variation looks v high where as it is 1.82% graph table to be rectified</a:t>
            </a:r>
          </a:p>
          <a:p>
            <a:r>
              <a:rPr lang="en-US" dirty="0"/>
              <a:t>Distillery sugar cogeneration should be in one line </a:t>
            </a:r>
          </a:p>
        </p:txBody>
      </p:sp>
      <p:sp>
        <p:nvSpPr>
          <p:cNvPr id="4" name="Slide Number Placeholder 3"/>
          <p:cNvSpPr>
            <a:spLocks noGrp="1"/>
          </p:cNvSpPr>
          <p:nvPr>
            <p:ph type="sldNum" sz="quarter" idx="10"/>
          </p:nvPr>
        </p:nvSpPr>
        <p:spPr/>
        <p:txBody>
          <a:bodyPr/>
          <a:lstStyle/>
          <a:p>
            <a:fld id="{F7021451-1387-4CA6-816F-3879F97B5CBC}" type="slidenum">
              <a:rPr lang="en-US" smtClean="0"/>
              <a:pPr/>
              <a:t>10</a:t>
            </a:fld>
            <a:endParaRPr lang="en-US"/>
          </a:p>
        </p:txBody>
      </p:sp>
    </p:spTree>
    <p:extLst>
      <p:ext uri="{BB962C8B-B14F-4D97-AF65-F5344CB8AC3E}">
        <p14:creationId xmlns:p14="http://schemas.microsoft.com/office/powerpoint/2010/main" val="2094685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11</a:t>
            </a:fld>
            <a:endParaRPr lang="en-US"/>
          </a:p>
        </p:txBody>
      </p:sp>
    </p:spTree>
    <p:extLst>
      <p:ext uri="{BB962C8B-B14F-4D97-AF65-F5344CB8AC3E}">
        <p14:creationId xmlns:p14="http://schemas.microsoft.com/office/powerpoint/2010/main" val="1350947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12</a:t>
            </a:fld>
            <a:endParaRPr lang="en-US"/>
          </a:p>
        </p:txBody>
      </p:sp>
    </p:spTree>
    <p:extLst>
      <p:ext uri="{BB962C8B-B14F-4D97-AF65-F5344CB8AC3E}">
        <p14:creationId xmlns:p14="http://schemas.microsoft.com/office/powerpoint/2010/main" val="23695986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name </a:t>
            </a:r>
            <a:r>
              <a:rPr lang="en-US"/>
              <a:t>of Company</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3</a:t>
            </a:fld>
            <a:endParaRPr lang="en-US"/>
          </a:p>
        </p:txBody>
      </p:sp>
    </p:spTree>
    <p:extLst>
      <p:ext uri="{BB962C8B-B14F-4D97-AF65-F5344CB8AC3E}">
        <p14:creationId xmlns:p14="http://schemas.microsoft.com/office/powerpoint/2010/main" val="193850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4</a:t>
            </a:fld>
            <a:endParaRPr lang="en-US"/>
          </a:p>
        </p:txBody>
      </p:sp>
    </p:spTree>
    <p:extLst>
      <p:ext uri="{BB962C8B-B14F-4D97-AF65-F5344CB8AC3E}">
        <p14:creationId xmlns:p14="http://schemas.microsoft.com/office/powerpoint/2010/main" val="2601654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6</a:t>
            </a:fld>
            <a:endParaRPr lang="en-US"/>
          </a:p>
        </p:txBody>
      </p:sp>
    </p:spTree>
    <p:extLst>
      <p:ext uri="{BB962C8B-B14F-4D97-AF65-F5344CB8AC3E}">
        <p14:creationId xmlns:p14="http://schemas.microsoft.com/office/powerpoint/2010/main" val="390234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7</a:t>
            </a:fld>
            <a:endParaRPr lang="en-US"/>
          </a:p>
        </p:txBody>
      </p:sp>
    </p:spTree>
    <p:extLst>
      <p:ext uri="{BB962C8B-B14F-4D97-AF65-F5344CB8AC3E}">
        <p14:creationId xmlns:p14="http://schemas.microsoft.com/office/powerpoint/2010/main" val="1469805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8</a:t>
            </a:fld>
            <a:endParaRPr lang="en-US"/>
          </a:p>
        </p:txBody>
      </p:sp>
    </p:spTree>
    <p:extLst>
      <p:ext uri="{BB962C8B-B14F-4D97-AF65-F5344CB8AC3E}">
        <p14:creationId xmlns:p14="http://schemas.microsoft.com/office/powerpoint/2010/main" val="2361303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smtClean="0"/>
              <a:pPr/>
              <a:t>9</a:t>
            </a:fld>
            <a:endParaRPr lang="en-US"/>
          </a:p>
        </p:txBody>
      </p:sp>
    </p:spTree>
    <p:extLst>
      <p:ext uri="{BB962C8B-B14F-4D97-AF65-F5344CB8AC3E}">
        <p14:creationId xmlns:p14="http://schemas.microsoft.com/office/powerpoint/2010/main" val="408476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1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4.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svg"/><Relationship Id="rId10" Type="http://schemas.openxmlformats.org/officeDocument/2006/relationships/image" Target="../media/image18.sv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p:cNvPicPr>
            <a:picLocks noChangeAspect="1"/>
          </p:cNvPicPr>
          <p:nvPr/>
        </p:nvPicPr>
        <p:blipFill rotWithShape="1">
          <a:blip r:embed="rId4"/>
          <a:srcRect t="20036"/>
          <a:stretch/>
        </p:blipFill>
        <p:spPr>
          <a:xfrm>
            <a:off x="29939257" y="-2"/>
            <a:ext cx="20860743" cy="28575001"/>
          </a:xfrm>
          <a:prstGeom prst="rect">
            <a:avLst/>
          </a:prstGeom>
        </p:spPr>
      </p:pic>
      <p:pic>
        <p:nvPicPr>
          <p:cNvPr id="5" name="Object 4" descr="preencoded.png"/>
          <p:cNvPicPr>
            <a:picLocks noChangeAspect="1"/>
          </p:cNvPicPr>
          <p:nvPr/>
        </p:nvPicPr>
        <p:blipFill>
          <a:blip r:embed="rId5"/>
          <a:stretch>
            <a:fillRect/>
          </a:stretch>
        </p:blipFill>
        <p:spPr>
          <a:xfrm>
            <a:off x="1835547" y="16271875"/>
            <a:ext cx="6635254" cy="1240234"/>
          </a:xfrm>
          <a:prstGeom prst="rect">
            <a:avLst/>
          </a:prstGeom>
        </p:spPr>
      </p:pic>
      <p:sp>
        <p:nvSpPr>
          <p:cNvPr id="6" name="Object 5"/>
          <p:cNvSpPr txBox="1"/>
          <p:nvPr/>
        </p:nvSpPr>
        <p:spPr>
          <a:xfrm>
            <a:off x="1860351" y="10045898"/>
            <a:ext cx="19996609" cy="5357813"/>
          </a:xfrm>
          <a:prstGeom prst="rect">
            <a:avLst/>
          </a:prstGeom>
          <a:noFill/>
        </p:spPr>
        <p:txBody>
          <a:bodyPr wrap="square" rtlCol="0" anchor="ctr"/>
          <a:lstStyle/>
          <a:p>
            <a:pPr>
              <a:lnSpc>
                <a:spcPts val="20000"/>
              </a:lnSpc>
              <a:buNone/>
            </a:pPr>
            <a:r>
              <a:rPr lang="en-US" sz="19900" dirty="0">
                <a:solidFill>
                  <a:srgbClr val="F2C52A"/>
                </a:solidFill>
                <a:latin typeface="Archivo Black" pitchFamily="34" charset="0"/>
                <a:ea typeface="Archivo Black" pitchFamily="34" charset="-122"/>
                <a:cs typeface="Archivo Black" pitchFamily="34" charset="-120"/>
              </a:rPr>
              <a:t>Dwarikesh Sugar Industries Limited</a:t>
            </a:r>
            <a:endParaRPr lang="en-US" dirty="0"/>
          </a:p>
        </p:txBody>
      </p:sp>
      <p:sp>
        <p:nvSpPr>
          <p:cNvPr id="7" name="Object 6"/>
          <p:cNvSpPr txBox="1"/>
          <p:nvPr/>
        </p:nvSpPr>
        <p:spPr>
          <a:xfrm>
            <a:off x="1835547" y="25648047"/>
            <a:ext cx="11250476" cy="1041797"/>
          </a:xfrm>
          <a:prstGeom prst="rect">
            <a:avLst/>
          </a:prstGeom>
          <a:noFill/>
        </p:spPr>
        <p:txBody>
          <a:bodyPr wrap="square" rtlCol="0" anchor="ctr"/>
          <a:lstStyle/>
          <a:p>
            <a:pPr>
              <a:lnSpc>
                <a:spcPts val="7900"/>
              </a:lnSpc>
              <a:buNone/>
            </a:pPr>
            <a:r>
              <a:rPr lang="en-US" sz="7800" dirty="0">
                <a:solidFill>
                  <a:srgbClr val="F2C52A"/>
                </a:solidFill>
                <a:latin typeface="Roboto" pitchFamily="34" charset="0"/>
                <a:ea typeface="Roboto" pitchFamily="34" charset="-122"/>
                <a:cs typeface="Roboto" pitchFamily="34" charset="-120"/>
              </a:rPr>
              <a:t>www.dwarikesh.com</a:t>
            </a:r>
            <a:endParaRPr lang="en-US" dirty="0"/>
          </a:p>
        </p:txBody>
      </p:sp>
      <p:sp>
        <p:nvSpPr>
          <p:cNvPr id="8" name="Object 7"/>
          <p:cNvSpPr txBox="1"/>
          <p:nvPr/>
        </p:nvSpPr>
        <p:spPr>
          <a:xfrm>
            <a:off x="1835547" y="7193359"/>
            <a:ext cx="22229798" cy="1984375"/>
          </a:xfrm>
          <a:prstGeom prst="rect">
            <a:avLst/>
          </a:prstGeom>
          <a:noFill/>
        </p:spPr>
        <p:txBody>
          <a:bodyPr wrap="square" rtlCol="0" anchor="ctr"/>
          <a:lstStyle/>
          <a:p>
            <a:pPr>
              <a:lnSpc>
                <a:spcPts val="14900"/>
              </a:lnSpc>
              <a:buNone/>
            </a:pPr>
            <a:r>
              <a:rPr lang="en-US" sz="14800" dirty="0">
                <a:solidFill>
                  <a:srgbClr val="FFFFFF"/>
                </a:solidFill>
                <a:latin typeface="Roboto" pitchFamily="34" charset="0"/>
                <a:ea typeface="Roboto" pitchFamily="34" charset="-122"/>
                <a:cs typeface="Roboto" pitchFamily="34" charset="-120"/>
              </a:rPr>
              <a:t>Annual General Meeting</a:t>
            </a:r>
            <a:endParaRPr lang="en-US" dirty="0"/>
          </a:p>
        </p:txBody>
      </p:sp>
      <p:sp>
        <p:nvSpPr>
          <p:cNvPr id="9" name="Object 8"/>
          <p:cNvSpPr txBox="1"/>
          <p:nvPr/>
        </p:nvSpPr>
        <p:spPr>
          <a:xfrm>
            <a:off x="1835547" y="23018750"/>
            <a:ext cx="13335180" cy="1488281"/>
          </a:xfrm>
          <a:prstGeom prst="rect">
            <a:avLst/>
          </a:prstGeom>
          <a:noFill/>
        </p:spPr>
        <p:txBody>
          <a:bodyPr wrap="square" rtlCol="0" anchor="ctr"/>
          <a:lstStyle/>
          <a:p>
            <a:pPr>
              <a:lnSpc>
                <a:spcPts val="14100"/>
              </a:lnSpc>
              <a:buNone/>
            </a:pPr>
            <a:r>
              <a:rPr lang="en-US" sz="14100" b="1" dirty="0">
                <a:solidFill>
                  <a:srgbClr val="F2C52A"/>
                </a:solidFill>
                <a:latin typeface="Roboto" pitchFamily="34" charset="0"/>
                <a:ea typeface="Roboto" pitchFamily="34" charset="-122"/>
                <a:cs typeface="Roboto" pitchFamily="34" charset="-120"/>
              </a:rPr>
              <a:t>30</a:t>
            </a:r>
            <a:r>
              <a:rPr lang="en-US" sz="14100" b="1" baseline="30000" dirty="0">
                <a:solidFill>
                  <a:srgbClr val="F2C52A"/>
                </a:solidFill>
                <a:latin typeface="Roboto" pitchFamily="34" charset="0"/>
                <a:ea typeface="Roboto" pitchFamily="34" charset="-122"/>
                <a:cs typeface="Roboto" pitchFamily="34" charset="-120"/>
              </a:rPr>
              <a:t>th</a:t>
            </a:r>
            <a:r>
              <a:rPr lang="en-US" sz="14100" b="1" dirty="0">
                <a:solidFill>
                  <a:srgbClr val="F2C52A"/>
                </a:solidFill>
                <a:latin typeface="Roboto" pitchFamily="34" charset="0"/>
                <a:ea typeface="Roboto" pitchFamily="34" charset="-122"/>
                <a:cs typeface="Roboto" pitchFamily="34" charset="-120"/>
              </a:rPr>
              <a:t> June 2022</a:t>
            </a:r>
            <a:endParaRPr lang="en-US" dirty="0"/>
          </a:p>
        </p:txBody>
      </p:sp>
      <p:sp>
        <p:nvSpPr>
          <p:cNvPr id="10" name="Object 9"/>
          <p:cNvSpPr txBox="1"/>
          <p:nvPr/>
        </p:nvSpPr>
        <p:spPr>
          <a:xfrm>
            <a:off x="1870839" y="24832166"/>
            <a:ext cx="10090158" cy="492203"/>
          </a:xfrm>
          <a:prstGeom prst="rect">
            <a:avLst/>
          </a:prstGeom>
          <a:noFill/>
        </p:spPr>
        <p:txBody>
          <a:bodyPr wrap="square" rtlCol="0" anchor="ctr"/>
          <a:lstStyle/>
          <a:p>
            <a:pPr>
              <a:lnSpc>
                <a:spcPts val="4300"/>
              </a:lnSpc>
              <a:buNone/>
            </a:pPr>
            <a:r>
              <a:rPr lang="en-US" sz="4300" dirty="0">
                <a:solidFill>
                  <a:srgbClr val="FFFFFF"/>
                </a:solidFill>
                <a:latin typeface="Roboto" pitchFamily="34" charset="0"/>
                <a:ea typeface="Roboto" pitchFamily="34" charset="-122"/>
                <a:cs typeface="Roboto" pitchFamily="34" charset="-120"/>
              </a:rPr>
              <a:t>Presentation</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sp>
        <p:nvSpPr>
          <p:cNvPr id="12" name="Object 11"/>
          <p:cNvSpPr txBox="1"/>
          <p:nvPr/>
        </p:nvSpPr>
        <p:spPr>
          <a:xfrm>
            <a:off x="2650435" y="2359155"/>
            <a:ext cx="13647864" cy="3175000"/>
          </a:xfrm>
          <a:prstGeom prst="rect">
            <a:avLst/>
          </a:prstGeom>
          <a:noFill/>
        </p:spPr>
        <p:txBody>
          <a:bodyPr wrap="square" rtlCol="0" anchor="ctr"/>
          <a:lstStyle/>
          <a:p>
            <a:pPr algn="ctr">
              <a:lnSpc>
                <a:spcPts val="12100"/>
              </a:lnSpc>
            </a:pPr>
            <a:r>
              <a:rPr lang="en-US" sz="7000" b="1" dirty="0">
                <a:solidFill>
                  <a:srgbClr val="F2C52A"/>
                </a:solidFill>
                <a:cs typeface="Times New Roman" panose="02020603050405020304" pitchFamily="18" charset="0"/>
              </a:rPr>
              <a:t>Distillery</a:t>
            </a:r>
          </a:p>
        </p:txBody>
      </p:sp>
      <p:sp>
        <p:nvSpPr>
          <p:cNvPr id="17" name="Object 7">
            <a:extLst>
              <a:ext uri="{FF2B5EF4-FFF2-40B4-BE49-F238E27FC236}">
                <a16:creationId xmlns:a16="http://schemas.microsoft.com/office/drawing/2014/main" id="{614FC7E2-D1B2-4BEA-0492-5BF4B0336742}"/>
              </a:ext>
            </a:extLst>
          </p:cNvPr>
          <p:cNvSpPr txBox="1"/>
          <p:nvPr/>
        </p:nvSpPr>
        <p:spPr>
          <a:xfrm>
            <a:off x="1436435" y="25222465"/>
            <a:ext cx="28933428" cy="1637109"/>
          </a:xfrm>
          <a:prstGeom prst="rect">
            <a:avLst/>
          </a:prstGeom>
          <a:noFill/>
        </p:spPr>
        <p:txBody>
          <a:bodyPr wrap="square" rtlCol="0" anchor="ctr"/>
          <a:lstStyle/>
          <a:p>
            <a:pPr>
              <a:lnSpc>
                <a:spcPts val="14900"/>
              </a:lnSpc>
              <a:buNone/>
            </a:pPr>
            <a:r>
              <a:rPr lang="en-US" sz="10800" b="1" dirty="0">
                <a:solidFill>
                  <a:schemeClr val="tx1"/>
                </a:solidFill>
                <a:latin typeface="Archivo Black"/>
                <a:cs typeface="Times New Roman" pitchFamily="18" charset="0"/>
              </a:rPr>
              <a:t>Segment Wise External Revenue</a:t>
            </a:r>
            <a:endParaRPr lang="en-US" sz="10800" b="1" dirty="0">
              <a:latin typeface="Archivo Black"/>
            </a:endParaRPr>
          </a:p>
        </p:txBody>
      </p:sp>
      <p:sp>
        <p:nvSpPr>
          <p:cNvPr id="33" name="Object 11">
            <a:extLst>
              <a:ext uri="{FF2B5EF4-FFF2-40B4-BE49-F238E27FC236}">
                <a16:creationId xmlns:a16="http://schemas.microsoft.com/office/drawing/2014/main" id="{049501FE-C8EB-633D-716A-65510B168F44}"/>
              </a:ext>
            </a:extLst>
          </p:cNvPr>
          <p:cNvSpPr txBox="1"/>
          <p:nvPr/>
        </p:nvSpPr>
        <p:spPr>
          <a:xfrm>
            <a:off x="17086843" y="3246120"/>
            <a:ext cx="13647864" cy="2288035"/>
          </a:xfrm>
          <a:prstGeom prst="rect">
            <a:avLst/>
          </a:prstGeom>
          <a:noFill/>
        </p:spPr>
        <p:txBody>
          <a:bodyPr wrap="square" rtlCol="0" anchor="ctr"/>
          <a:lstStyle/>
          <a:p>
            <a:pPr algn="ctr"/>
            <a:r>
              <a:rPr lang="en-US" sz="7200" b="1" dirty="0">
                <a:solidFill>
                  <a:srgbClr val="F2C52A"/>
                </a:solidFill>
                <a:cs typeface="Times New Roman" panose="02020603050405020304" pitchFamily="18" charset="0"/>
              </a:rPr>
              <a:t>Sugar</a:t>
            </a:r>
          </a:p>
        </p:txBody>
      </p:sp>
      <p:sp>
        <p:nvSpPr>
          <p:cNvPr id="34" name="Object 11">
            <a:extLst>
              <a:ext uri="{FF2B5EF4-FFF2-40B4-BE49-F238E27FC236}">
                <a16:creationId xmlns:a16="http://schemas.microsoft.com/office/drawing/2014/main" id="{2880D520-7360-2417-E6AF-102914397782}"/>
              </a:ext>
            </a:extLst>
          </p:cNvPr>
          <p:cNvSpPr txBox="1"/>
          <p:nvPr/>
        </p:nvSpPr>
        <p:spPr>
          <a:xfrm>
            <a:off x="36280858" y="2359155"/>
            <a:ext cx="13647864" cy="3175000"/>
          </a:xfrm>
          <a:prstGeom prst="rect">
            <a:avLst/>
          </a:prstGeom>
          <a:noFill/>
        </p:spPr>
        <p:txBody>
          <a:bodyPr wrap="square" rtlCol="0" anchor="ctr"/>
          <a:lstStyle/>
          <a:p>
            <a:pPr algn="ctr"/>
            <a:r>
              <a:rPr lang="en-US" sz="7200" b="1" dirty="0">
                <a:solidFill>
                  <a:srgbClr val="F2C52A"/>
                </a:solidFill>
                <a:cs typeface="Times New Roman" panose="02020603050405020304" pitchFamily="18" charset="0"/>
              </a:rPr>
              <a:t>Co-Gen</a:t>
            </a:r>
            <a:endParaRPr lang="en-IN" sz="7200" b="1" dirty="0">
              <a:solidFill>
                <a:srgbClr val="F2C52A"/>
              </a:solidFill>
            </a:endParaRPr>
          </a:p>
        </p:txBody>
      </p:sp>
      <p:graphicFrame>
        <p:nvGraphicFramePr>
          <p:cNvPr id="11" name="Chart 10">
            <a:extLst>
              <a:ext uri="{FF2B5EF4-FFF2-40B4-BE49-F238E27FC236}">
                <a16:creationId xmlns:a16="http://schemas.microsoft.com/office/drawing/2014/main" id="{6296F10A-FB7A-EB3B-F059-48563DC25DA9}"/>
              </a:ext>
            </a:extLst>
          </p:cNvPr>
          <p:cNvGraphicFramePr>
            <a:graphicFrameLocks noChangeAspect="1"/>
          </p:cNvGraphicFramePr>
          <p:nvPr>
            <p:extLst>
              <p:ext uri="{D42A27DB-BD31-4B8C-83A1-F6EECF244321}">
                <p14:modId xmlns:p14="http://schemas.microsoft.com/office/powerpoint/2010/main" val="2787279972"/>
              </p:ext>
            </p:extLst>
          </p:nvPr>
        </p:nvGraphicFramePr>
        <p:xfrm>
          <a:off x="1584357" y="7791132"/>
          <a:ext cx="14109940" cy="16092378"/>
        </p:xfrm>
        <a:graphic>
          <a:graphicData uri="http://schemas.openxmlformats.org/drawingml/2006/chart">
            <c:chart xmlns:c="http://schemas.openxmlformats.org/drawingml/2006/chart" xmlns:r="http://schemas.openxmlformats.org/officeDocument/2006/relationships" r:id="rId5"/>
          </a:graphicData>
        </a:graphic>
      </p:graphicFrame>
      <p:sp>
        <p:nvSpPr>
          <p:cNvPr id="13" name="Up Arrow 3">
            <a:extLst>
              <a:ext uri="{FF2B5EF4-FFF2-40B4-BE49-F238E27FC236}">
                <a16:creationId xmlns:a16="http://schemas.microsoft.com/office/drawing/2014/main" id="{C6E3D68F-D98A-CBAE-2666-CCA427B5C724}"/>
              </a:ext>
            </a:extLst>
          </p:cNvPr>
          <p:cNvSpPr/>
          <p:nvPr/>
        </p:nvSpPr>
        <p:spPr>
          <a:xfrm>
            <a:off x="7769483" y="10777497"/>
            <a:ext cx="3286444" cy="3744018"/>
          </a:xfrm>
          <a:prstGeom prst="upArrow">
            <a:avLst/>
          </a:prstGeom>
          <a:solidFill>
            <a:srgbClr val="F2C52A"/>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sz="4000" dirty="0">
                <a:solidFill>
                  <a:schemeClr val="tx1"/>
                </a:solidFill>
              </a:rPr>
              <a:t>103%</a:t>
            </a:r>
          </a:p>
        </p:txBody>
      </p:sp>
      <p:graphicFrame>
        <p:nvGraphicFramePr>
          <p:cNvPr id="14" name="Chart 13">
            <a:extLst>
              <a:ext uri="{FF2B5EF4-FFF2-40B4-BE49-F238E27FC236}">
                <a16:creationId xmlns:a16="http://schemas.microsoft.com/office/drawing/2014/main" id="{58351F65-12EF-EBA6-6731-CDC6695E2CF9}"/>
              </a:ext>
            </a:extLst>
          </p:cNvPr>
          <p:cNvGraphicFramePr>
            <a:graphicFrameLocks noChangeAspect="1"/>
          </p:cNvGraphicFramePr>
          <p:nvPr>
            <p:extLst>
              <p:ext uri="{D42A27DB-BD31-4B8C-83A1-F6EECF244321}">
                <p14:modId xmlns:p14="http://schemas.microsoft.com/office/powerpoint/2010/main" val="1158465661"/>
              </p:ext>
            </p:extLst>
          </p:nvPr>
        </p:nvGraphicFramePr>
        <p:xfrm>
          <a:off x="18537382" y="6759223"/>
          <a:ext cx="14109940" cy="16834695"/>
        </p:xfrm>
        <a:graphic>
          <a:graphicData uri="http://schemas.openxmlformats.org/drawingml/2006/chart">
            <c:chart xmlns:c="http://schemas.openxmlformats.org/drawingml/2006/chart" xmlns:r="http://schemas.openxmlformats.org/officeDocument/2006/relationships" r:id="rId6"/>
          </a:graphicData>
        </a:graphic>
      </p:graphicFrame>
      <p:sp>
        <p:nvSpPr>
          <p:cNvPr id="15" name="Down Arrow 3">
            <a:extLst>
              <a:ext uri="{FF2B5EF4-FFF2-40B4-BE49-F238E27FC236}">
                <a16:creationId xmlns:a16="http://schemas.microsoft.com/office/drawing/2014/main" id="{C00E2C63-AE53-3F93-2B46-9BB258268028}"/>
              </a:ext>
            </a:extLst>
          </p:cNvPr>
          <p:cNvSpPr/>
          <p:nvPr/>
        </p:nvSpPr>
        <p:spPr>
          <a:xfrm>
            <a:off x="19173241" y="7791132"/>
            <a:ext cx="3286444" cy="3834156"/>
          </a:xfrm>
          <a:prstGeom prst="downArrow">
            <a:avLst/>
          </a:prstGeom>
          <a:solidFill>
            <a:srgbClr val="F2C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4000" dirty="0">
                <a:solidFill>
                  <a:schemeClr val="tx1"/>
                </a:solidFill>
              </a:rPr>
              <a:t>1.82%</a:t>
            </a:r>
          </a:p>
          <a:p>
            <a:r>
              <a:rPr lang="en-US" sz="4000" dirty="0">
                <a:solidFill>
                  <a:schemeClr val="tx1"/>
                </a:solidFill>
              </a:rPr>
              <a:t>   </a:t>
            </a:r>
          </a:p>
        </p:txBody>
      </p:sp>
      <p:graphicFrame>
        <p:nvGraphicFramePr>
          <p:cNvPr id="16" name="Chart 15">
            <a:extLst>
              <a:ext uri="{FF2B5EF4-FFF2-40B4-BE49-F238E27FC236}">
                <a16:creationId xmlns:a16="http://schemas.microsoft.com/office/drawing/2014/main" id="{8A775A8D-527A-2A07-1AE5-09E74C99E15F}"/>
              </a:ext>
            </a:extLst>
          </p:cNvPr>
          <p:cNvGraphicFramePr>
            <a:graphicFrameLocks noChangeAspect="1"/>
          </p:cNvGraphicFramePr>
          <p:nvPr>
            <p:extLst>
              <p:ext uri="{D42A27DB-BD31-4B8C-83A1-F6EECF244321}">
                <p14:modId xmlns:p14="http://schemas.microsoft.com/office/powerpoint/2010/main" val="2741302377"/>
              </p:ext>
            </p:extLst>
          </p:nvPr>
        </p:nvGraphicFramePr>
        <p:xfrm>
          <a:off x="35490407" y="6664183"/>
          <a:ext cx="14309296" cy="16722869"/>
        </p:xfrm>
        <a:graphic>
          <a:graphicData uri="http://schemas.openxmlformats.org/drawingml/2006/chart">
            <c:chart xmlns:c="http://schemas.openxmlformats.org/drawingml/2006/chart" xmlns:r="http://schemas.openxmlformats.org/officeDocument/2006/relationships" r:id="rId7"/>
          </a:graphicData>
        </a:graphic>
      </p:graphicFrame>
      <p:sp>
        <p:nvSpPr>
          <p:cNvPr id="18" name="Down Arrow 3">
            <a:extLst>
              <a:ext uri="{FF2B5EF4-FFF2-40B4-BE49-F238E27FC236}">
                <a16:creationId xmlns:a16="http://schemas.microsoft.com/office/drawing/2014/main" id="{96FEB58B-62F9-CB1A-0880-AA553D4148BC}"/>
              </a:ext>
            </a:extLst>
          </p:cNvPr>
          <p:cNvSpPr/>
          <p:nvPr/>
        </p:nvSpPr>
        <p:spPr>
          <a:xfrm>
            <a:off x="39358611" y="7046616"/>
            <a:ext cx="3992262" cy="3744018"/>
          </a:xfrm>
          <a:prstGeom prst="downArrow">
            <a:avLst/>
          </a:prstGeom>
          <a:solidFill>
            <a:srgbClr val="F2C5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US" sz="6000" dirty="0">
                <a:solidFill>
                  <a:schemeClr val="tx1"/>
                </a:solidFill>
              </a:rPr>
              <a:t>1.4%</a:t>
            </a:r>
          </a:p>
        </p:txBody>
      </p:sp>
    </p:spTree>
    <p:extLst>
      <p:ext uri="{BB962C8B-B14F-4D97-AF65-F5344CB8AC3E}">
        <p14:creationId xmlns:p14="http://schemas.microsoft.com/office/powerpoint/2010/main" val="31319435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sp>
        <p:nvSpPr>
          <p:cNvPr id="12" name="Object 11"/>
          <p:cNvSpPr txBox="1"/>
          <p:nvPr/>
        </p:nvSpPr>
        <p:spPr>
          <a:xfrm>
            <a:off x="-2669710" y="20136743"/>
            <a:ext cx="14436408" cy="2670045"/>
          </a:xfrm>
          <a:prstGeom prst="rect">
            <a:avLst/>
          </a:prstGeom>
          <a:noFill/>
        </p:spPr>
        <p:txBody>
          <a:bodyPr wrap="square" rtlCol="0" anchor="ctr"/>
          <a:lstStyle/>
          <a:p>
            <a:pPr algn="ctr">
              <a:lnSpc>
                <a:spcPts val="12100"/>
              </a:lnSpc>
            </a:pPr>
            <a:r>
              <a:rPr lang="en-US" sz="12000" b="1" dirty="0">
                <a:solidFill>
                  <a:srgbClr val="F2C52A"/>
                </a:solidFill>
                <a:cs typeface="Times New Roman" panose="02020603050405020304" pitchFamily="18" charset="0"/>
              </a:rPr>
              <a:t>FY 22</a:t>
            </a:r>
          </a:p>
        </p:txBody>
      </p:sp>
      <p:sp>
        <p:nvSpPr>
          <p:cNvPr id="17" name="Object 7">
            <a:extLst>
              <a:ext uri="{FF2B5EF4-FFF2-40B4-BE49-F238E27FC236}">
                <a16:creationId xmlns:a16="http://schemas.microsoft.com/office/drawing/2014/main" id="{614FC7E2-D1B2-4BEA-0492-5BF4B0336742}"/>
              </a:ext>
            </a:extLst>
          </p:cNvPr>
          <p:cNvSpPr txBox="1"/>
          <p:nvPr/>
        </p:nvSpPr>
        <p:spPr>
          <a:xfrm>
            <a:off x="1436435" y="25222465"/>
            <a:ext cx="28933428" cy="1637109"/>
          </a:xfrm>
          <a:prstGeom prst="rect">
            <a:avLst/>
          </a:prstGeom>
          <a:noFill/>
        </p:spPr>
        <p:txBody>
          <a:bodyPr wrap="square" rtlCol="0" anchor="ctr"/>
          <a:lstStyle/>
          <a:p>
            <a:pPr>
              <a:lnSpc>
                <a:spcPts val="14900"/>
              </a:lnSpc>
              <a:buNone/>
            </a:pPr>
            <a:r>
              <a:rPr lang="en-US" sz="10800" b="1" dirty="0">
                <a:solidFill>
                  <a:schemeClr val="tx1"/>
                </a:solidFill>
                <a:latin typeface="Archivo Black"/>
                <a:cs typeface="Times New Roman" pitchFamily="18" charset="0"/>
              </a:rPr>
              <a:t>External Revenue: Share of Eac</a:t>
            </a:r>
            <a:r>
              <a:rPr lang="en-US" sz="10800" b="1" dirty="0">
                <a:latin typeface="Archivo Black"/>
                <a:cs typeface="Times New Roman" pitchFamily="18" charset="0"/>
              </a:rPr>
              <a:t>h Segment</a:t>
            </a:r>
            <a:endParaRPr lang="en-US" sz="10800" b="1" dirty="0">
              <a:latin typeface="Archivo Black"/>
            </a:endParaRPr>
          </a:p>
        </p:txBody>
      </p:sp>
      <p:graphicFrame>
        <p:nvGraphicFramePr>
          <p:cNvPr id="19" name="Chart 18">
            <a:extLst>
              <a:ext uri="{FF2B5EF4-FFF2-40B4-BE49-F238E27FC236}">
                <a16:creationId xmlns:a16="http://schemas.microsoft.com/office/drawing/2014/main" id="{FB429083-A92C-18A4-3635-BD72D9F55BB7}"/>
              </a:ext>
            </a:extLst>
          </p:cNvPr>
          <p:cNvGraphicFramePr>
            <a:graphicFrameLocks noChangeAspect="1"/>
          </p:cNvGraphicFramePr>
          <p:nvPr>
            <p:extLst>
              <p:ext uri="{D42A27DB-BD31-4B8C-83A1-F6EECF244321}">
                <p14:modId xmlns:p14="http://schemas.microsoft.com/office/powerpoint/2010/main" val="2374374119"/>
              </p:ext>
            </p:extLst>
          </p:nvPr>
        </p:nvGraphicFramePr>
        <p:xfrm>
          <a:off x="3638575" y="5258847"/>
          <a:ext cx="22795956" cy="17802309"/>
        </p:xfrm>
        <a:graphic>
          <a:graphicData uri="http://schemas.openxmlformats.org/drawingml/2006/chart">
            <c:chart xmlns:c="http://schemas.openxmlformats.org/drawingml/2006/chart" xmlns:r="http://schemas.openxmlformats.org/officeDocument/2006/relationships" r:id="rId5"/>
          </a:graphicData>
        </a:graphic>
      </p:graphicFrame>
      <p:sp>
        <p:nvSpPr>
          <p:cNvPr id="20" name="Object 11">
            <a:extLst>
              <a:ext uri="{FF2B5EF4-FFF2-40B4-BE49-F238E27FC236}">
                <a16:creationId xmlns:a16="http://schemas.microsoft.com/office/drawing/2014/main" id="{FC1AD846-4938-65E7-CFDB-92D1DC18B983}"/>
              </a:ext>
            </a:extLst>
          </p:cNvPr>
          <p:cNvSpPr txBox="1"/>
          <p:nvPr/>
        </p:nvSpPr>
        <p:spPr>
          <a:xfrm>
            <a:off x="23792472" y="20136742"/>
            <a:ext cx="14436408" cy="2670045"/>
          </a:xfrm>
          <a:prstGeom prst="rect">
            <a:avLst/>
          </a:prstGeom>
          <a:noFill/>
        </p:spPr>
        <p:txBody>
          <a:bodyPr wrap="square" rtlCol="0" anchor="ctr"/>
          <a:lstStyle/>
          <a:p>
            <a:pPr algn="ctr">
              <a:lnSpc>
                <a:spcPts val="12100"/>
              </a:lnSpc>
            </a:pPr>
            <a:r>
              <a:rPr lang="en-US" sz="12000" b="1" dirty="0">
                <a:solidFill>
                  <a:srgbClr val="F2C52A"/>
                </a:solidFill>
                <a:cs typeface="Times New Roman" panose="02020603050405020304" pitchFamily="18" charset="0"/>
              </a:rPr>
              <a:t>FY 21</a:t>
            </a:r>
          </a:p>
        </p:txBody>
      </p:sp>
      <p:graphicFrame>
        <p:nvGraphicFramePr>
          <p:cNvPr id="21" name="Chart 20">
            <a:extLst>
              <a:ext uri="{FF2B5EF4-FFF2-40B4-BE49-F238E27FC236}">
                <a16:creationId xmlns:a16="http://schemas.microsoft.com/office/drawing/2014/main" id="{C48A858C-446C-3374-E3CA-B3B8F09774DA}"/>
              </a:ext>
            </a:extLst>
          </p:cNvPr>
          <p:cNvGraphicFramePr>
            <a:graphicFrameLocks noChangeAspect="1"/>
          </p:cNvGraphicFramePr>
          <p:nvPr>
            <p:extLst>
              <p:ext uri="{D42A27DB-BD31-4B8C-83A1-F6EECF244321}">
                <p14:modId xmlns:p14="http://schemas.microsoft.com/office/powerpoint/2010/main" val="665315960"/>
              </p:ext>
            </p:extLst>
          </p:nvPr>
        </p:nvGraphicFramePr>
        <p:xfrm>
          <a:off x="28259315" y="4606804"/>
          <a:ext cx="24165367" cy="1953500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39249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sp>
        <p:nvSpPr>
          <p:cNvPr id="17" name="Object 7">
            <a:extLst>
              <a:ext uri="{FF2B5EF4-FFF2-40B4-BE49-F238E27FC236}">
                <a16:creationId xmlns:a16="http://schemas.microsoft.com/office/drawing/2014/main" id="{614FC7E2-D1B2-4BEA-0492-5BF4B0336742}"/>
              </a:ext>
            </a:extLst>
          </p:cNvPr>
          <p:cNvSpPr txBox="1"/>
          <p:nvPr/>
        </p:nvSpPr>
        <p:spPr>
          <a:xfrm>
            <a:off x="1362382" y="25161153"/>
            <a:ext cx="28933428" cy="1637109"/>
          </a:xfrm>
          <a:prstGeom prst="rect">
            <a:avLst/>
          </a:prstGeom>
          <a:noFill/>
        </p:spPr>
        <p:txBody>
          <a:bodyPr wrap="square" rtlCol="0" anchor="ctr"/>
          <a:lstStyle/>
          <a:p>
            <a:pPr>
              <a:lnSpc>
                <a:spcPts val="14900"/>
              </a:lnSpc>
              <a:buNone/>
            </a:pPr>
            <a:r>
              <a:rPr lang="en-US" sz="10800" b="1" dirty="0">
                <a:solidFill>
                  <a:schemeClr val="tx1"/>
                </a:solidFill>
                <a:latin typeface="Archivo Black"/>
                <a:cs typeface="Times New Roman" pitchFamily="18" charset="0"/>
              </a:rPr>
              <a:t>Key Indicators</a:t>
            </a:r>
            <a:endParaRPr lang="en-US" sz="10800" b="1" dirty="0">
              <a:latin typeface="Archivo Black"/>
            </a:endParaRPr>
          </a:p>
        </p:txBody>
      </p:sp>
      <p:graphicFrame>
        <p:nvGraphicFramePr>
          <p:cNvPr id="7" name="Chart 6">
            <a:extLst>
              <a:ext uri="{FF2B5EF4-FFF2-40B4-BE49-F238E27FC236}">
                <a16:creationId xmlns:a16="http://schemas.microsoft.com/office/drawing/2014/main" id="{ADAE1707-1EB3-5A70-E205-5E70FCE740C8}"/>
              </a:ext>
            </a:extLst>
          </p:cNvPr>
          <p:cNvGraphicFramePr/>
          <p:nvPr>
            <p:extLst>
              <p:ext uri="{D42A27DB-BD31-4B8C-83A1-F6EECF244321}">
                <p14:modId xmlns:p14="http://schemas.microsoft.com/office/powerpoint/2010/main" val="3096610727"/>
              </p:ext>
            </p:extLst>
          </p:nvPr>
        </p:nvGraphicFramePr>
        <p:xfrm>
          <a:off x="2886792" y="2344756"/>
          <a:ext cx="45026416" cy="2244525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873961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Technology abstract with upwards arrows"/>
          <p:cNvPicPr>
            <a:picLocks noChangeAspect="1"/>
          </p:cNvPicPr>
          <p:nvPr/>
        </p:nvPicPr>
        <p:blipFill rotWithShape="1">
          <a:blip r:embed="rId4"/>
          <a:srcRect l="43298" r="12250"/>
          <a:stretch/>
        </p:blipFill>
        <p:spPr>
          <a:xfrm>
            <a:off x="0" y="0"/>
            <a:ext cx="17958594" cy="28575000"/>
          </a:xfrm>
          <a:prstGeom prst="rect">
            <a:avLst/>
          </a:prstGeom>
        </p:spPr>
      </p:pic>
      <p:sp>
        <p:nvSpPr>
          <p:cNvPr id="10" name="Object 9"/>
          <p:cNvSpPr txBox="1"/>
          <p:nvPr/>
        </p:nvSpPr>
        <p:spPr>
          <a:xfrm>
            <a:off x="19641308" y="3027181"/>
            <a:ext cx="24873346" cy="1587500"/>
          </a:xfrm>
          <a:prstGeom prst="rect">
            <a:avLst/>
          </a:prstGeom>
          <a:noFill/>
        </p:spPr>
        <p:txBody>
          <a:bodyPr wrap="square" rtlCol="0" anchor="ctr"/>
          <a:lstStyle/>
          <a:p>
            <a:pPr>
              <a:lnSpc>
                <a:spcPts val="12100"/>
              </a:lnSpc>
              <a:buNone/>
            </a:pPr>
            <a:r>
              <a:rPr lang="en-US" sz="15000" dirty="0">
                <a:solidFill>
                  <a:srgbClr val="F2C52A"/>
                </a:solidFill>
                <a:latin typeface="Archivo Black" pitchFamily="34" charset="0"/>
                <a:ea typeface="Archivo Black" pitchFamily="34" charset="-122"/>
                <a:cs typeface="Archivo Black" pitchFamily="34" charset="-120"/>
              </a:rPr>
              <a:t>Key Financial Indicators</a:t>
            </a:r>
            <a:endParaRPr lang="en-US" sz="15000" dirty="0"/>
          </a:p>
        </p:txBody>
      </p:sp>
      <p:graphicFrame>
        <p:nvGraphicFramePr>
          <p:cNvPr id="17" name="Diagram 16">
            <a:extLst>
              <a:ext uri="{FF2B5EF4-FFF2-40B4-BE49-F238E27FC236}">
                <a16:creationId xmlns:a16="http://schemas.microsoft.com/office/drawing/2014/main" id="{124B570B-CA90-4B4F-D887-DA3B883B4044}"/>
              </a:ext>
            </a:extLst>
          </p:cNvPr>
          <p:cNvGraphicFramePr/>
          <p:nvPr>
            <p:extLst>
              <p:ext uri="{D42A27DB-BD31-4B8C-83A1-F6EECF244321}">
                <p14:modId xmlns:p14="http://schemas.microsoft.com/office/powerpoint/2010/main" val="2117536803"/>
              </p:ext>
            </p:extLst>
          </p:nvPr>
        </p:nvGraphicFramePr>
        <p:xfrm>
          <a:off x="19350363" y="7315200"/>
          <a:ext cx="29866556" cy="185373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415637" y="-42176"/>
            <a:ext cx="50800000" cy="28575000"/>
          </a:xfrm>
          <a:prstGeom prst="rect">
            <a:avLst/>
          </a:prstGeom>
        </p:spPr>
      </p:pic>
      <p:pic>
        <p:nvPicPr>
          <p:cNvPr id="7" name="Object 6" descr="Pie chart and pencil percentage sign"/>
          <p:cNvPicPr>
            <a:picLocks noChangeAspect="1"/>
          </p:cNvPicPr>
          <p:nvPr/>
        </p:nvPicPr>
        <p:blipFill>
          <a:blip r:embed="rId4"/>
          <a:srcRect/>
          <a:stretch/>
        </p:blipFill>
        <p:spPr>
          <a:xfrm>
            <a:off x="28007387" y="6990723"/>
            <a:ext cx="21761979" cy="14509201"/>
          </a:xfrm>
          <a:prstGeom prst="rect">
            <a:avLst/>
          </a:prstGeom>
        </p:spPr>
      </p:pic>
      <p:pic>
        <p:nvPicPr>
          <p:cNvPr id="8" name="Object 7" descr="preencoded.png"/>
          <p:cNvPicPr>
            <a:picLocks noChangeAspect="1"/>
          </p:cNvPicPr>
          <p:nvPr/>
        </p:nvPicPr>
        <p:blipFill>
          <a:blip r:embed="rId5"/>
          <a:stretch>
            <a:fillRect/>
          </a:stretch>
        </p:blipFill>
        <p:spPr>
          <a:xfrm>
            <a:off x="1819010" y="7234701"/>
            <a:ext cx="5605859" cy="1240234"/>
          </a:xfrm>
          <a:prstGeom prst="rect">
            <a:avLst/>
          </a:prstGeom>
        </p:spPr>
      </p:pic>
      <p:sp>
        <p:nvSpPr>
          <p:cNvPr id="10" name="Object 9"/>
          <p:cNvSpPr txBox="1"/>
          <p:nvPr/>
        </p:nvSpPr>
        <p:spPr>
          <a:xfrm>
            <a:off x="1785938" y="4663281"/>
            <a:ext cx="26221449" cy="1637109"/>
          </a:xfrm>
          <a:prstGeom prst="rect">
            <a:avLst/>
          </a:prstGeom>
          <a:noFill/>
        </p:spPr>
        <p:txBody>
          <a:bodyPr wrap="square" rtlCol="0" anchor="ctr"/>
          <a:lstStyle/>
          <a:p>
            <a:pPr>
              <a:lnSpc>
                <a:spcPts val="14900"/>
              </a:lnSpc>
              <a:buNone/>
            </a:pPr>
            <a:r>
              <a:rPr lang="en-US" sz="14800" dirty="0">
                <a:solidFill>
                  <a:srgbClr val="505050"/>
                </a:solidFill>
                <a:latin typeface="Archivo Black" pitchFamily="34" charset="0"/>
                <a:ea typeface="Archivo Black" pitchFamily="34" charset="-122"/>
                <a:cs typeface="Archivo Black" pitchFamily="34" charset="-120"/>
              </a:rPr>
              <a:t>Thank You</a:t>
            </a:r>
            <a:endParaRPr lang="en-US" dirty="0"/>
          </a:p>
        </p:txBody>
      </p:sp>
      <p:sp>
        <p:nvSpPr>
          <p:cNvPr id="11" name="Object 10"/>
          <p:cNvSpPr txBox="1"/>
          <p:nvPr/>
        </p:nvSpPr>
        <p:spPr>
          <a:xfrm>
            <a:off x="1785938" y="25648047"/>
            <a:ext cx="11250476" cy="1041797"/>
          </a:xfrm>
          <a:prstGeom prst="rect">
            <a:avLst/>
          </a:prstGeom>
          <a:noFill/>
        </p:spPr>
        <p:txBody>
          <a:bodyPr wrap="square" rtlCol="0" anchor="ctr"/>
          <a:lstStyle/>
          <a:p>
            <a:pPr>
              <a:lnSpc>
                <a:spcPts val="7900"/>
              </a:lnSpc>
              <a:buNone/>
            </a:pPr>
            <a:r>
              <a:rPr lang="en-US" sz="7800" dirty="0">
                <a:solidFill>
                  <a:srgbClr val="F2C52A"/>
                </a:solidFill>
                <a:latin typeface="Roboto" pitchFamily="34" charset="0"/>
                <a:ea typeface="Roboto" pitchFamily="34" charset="-122"/>
                <a:cs typeface="Roboto" pitchFamily="34" charset="-120"/>
              </a:rPr>
              <a:t>www.dwarikesh.com</a:t>
            </a:r>
            <a:endParaRPr lang="en-US" dirty="0"/>
          </a:p>
        </p:txBody>
      </p:sp>
      <p:sp>
        <p:nvSpPr>
          <p:cNvPr id="12" name="Object 11"/>
          <p:cNvSpPr txBox="1"/>
          <p:nvPr/>
        </p:nvSpPr>
        <p:spPr>
          <a:xfrm>
            <a:off x="1785937" y="23018750"/>
            <a:ext cx="33235583" cy="1488281"/>
          </a:xfrm>
          <a:prstGeom prst="rect">
            <a:avLst/>
          </a:prstGeom>
          <a:noFill/>
        </p:spPr>
        <p:txBody>
          <a:bodyPr wrap="square" rtlCol="0" anchor="ctr"/>
          <a:lstStyle/>
          <a:p>
            <a:pPr>
              <a:lnSpc>
                <a:spcPts val="14100"/>
              </a:lnSpc>
              <a:buNone/>
            </a:pPr>
            <a:r>
              <a:rPr lang="en-US" sz="14100" b="1" dirty="0">
                <a:solidFill>
                  <a:srgbClr val="F2C52A"/>
                </a:solidFill>
                <a:latin typeface="Roboto" pitchFamily="34" charset="0"/>
                <a:ea typeface="Roboto" pitchFamily="34" charset="-122"/>
                <a:cs typeface="Roboto" pitchFamily="34" charset="-120"/>
              </a:rPr>
              <a:t>Dwarikesh Sugar Industries Limited</a:t>
            </a:r>
            <a:endParaRPr lang="en-US" dirty="0"/>
          </a:p>
        </p:txBody>
      </p:sp>
      <p:sp>
        <p:nvSpPr>
          <p:cNvPr id="13" name="Object 12"/>
          <p:cNvSpPr txBox="1"/>
          <p:nvPr/>
        </p:nvSpPr>
        <p:spPr>
          <a:xfrm>
            <a:off x="1785938" y="24832166"/>
            <a:ext cx="10090158" cy="446484"/>
          </a:xfrm>
          <a:prstGeom prst="rect">
            <a:avLst/>
          </a:prstGeom>
          <a:noFill/>
        </p:spPr>
        <p:txBody>
          <a:bodyPr wrap="square" rtlCol="0" anchor="ctr"/>
          <a:lstStyle/>
          <a:p>
            <a:pPr>
              <a:lnSpc>
                <a:spcPts val="4300"/>
              </a:lnSpc>
              <a:buNone/>
            </a:pPr>
            <a:r>
              <a:rPr lang="en-US" sz="4300" dirty="0">
                <a:solidFill>
                  <a:srgbClr val="505050"/>
                </a:solidFill>
                <a:latin typeface="Roboto" pitchFamily="34" charset="0"/>
                <a:ea typeface="Roboto" pitchFamily="34" charset="-122"/>
                <a:cs typeface="Roboto" pitchFamily="34" charset="-120"/>
              </a:rPr>
              <a:t>AGM 2021-2022</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p:cNvPicPr>
            <a:picLocks noChangeAspect="1"/>
          </p:cNvPicPr>
          <p:nvPr/>
        </p:nvPicPr>
        <p:blipFill rotWithShape="1">
          <a:blip r:embed="rId4"/>
          <a:srcRect l="20324" t="4998" r="36793" b="9252"/>
          <a:stretch/>
        </p:blipFill>
        <p:spPr>
          <a:xfrm>
            <a:off x="-1" y="1"/>
            <a:ext cx="19053291" cy="28574999"/>
          </a:xfrm>
          <a:prstGeom prst="rect">
            <a:avLst/>
          </a:prstGeom>
        </p:spPr>
      </p:pic>
      <p:pic>
        <p:nvPicPr>
          <p:cNvPr id="5" name="Object 4" descr="preencoded.png"/>
          <p:cNvPicPr>
            <a:picLocks noChangeAspect="1"/>
          </p:cNvPicPr>
          <p:nvPr/>
        </p:nvPicPr>
        <p:blipFill>
          <a:blip r:embed="rId5"/>
          <a:stretch>
            <a:fillRect/>
          </a:stretch>
        </p:blipFill>
        <p:spPr>
          <a:xfrm>
            <a:off x="20389453" y="4887624"/>
            <a:ext cx="5605859" cy="1240234"/>
          </a:xfrm>
          <a:prstGeom prst="rect">
            <a:avLst/>
          </a:prstGeom>
        </p:spPr>
      </p:pic>
      <p:pic>
        <p:nvPicPr>
          <p:cNvPr id="6" name="Object 5" descr="Signature outline"/>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389453" y="502877"/>
            <a:ext cx="2530078" cy="2530078"/>
          </a:xfrm>
          <a:prstGeom prst="rect">
            <a:avLst/>
          </a:prstGeom>
        </p:spPr>
      </p:pic>
      <p:sp>
        <p:nvSpPr>
          <p:cNvPr id="7" name="Object 6"/>
          <p:cNvSpPr txBox="1"/>
          <p:nvPr/>
        </p:nvSpPr>
        <p:spPr>
          <a:xfrm>
            <a:off x="19912583" y="9702024"/>
            <a:ext cx="28933428" cy="13841016"/>
          </a:xfrm>
          <a:prstGeom prst="rect">
            <a:avLst/>
          </a:prstGeom>
          <a:noFill/>
        </p:spPr>
        <p:txBody>
          <a:bodyPr wrap="square" rtlCol="0" anchor="ctr"/>
          <a:lstStyle/>
          <a:p>
            <a:pPr marL="857250" indent="-857250" algn="just">
              <a:spcAft>
                <a:spcPts val="600"/>
              </a:spcAft>
              <a:buFont typeface="Wingdings" panose="05000000000000000000" pitchFamily="2" charset="2"/>
              <a:buChar char="Ø"/>
            </a:pPr>
            <a:r>
              <a:rPr lang="en-US" sz="6400" dirty="0">
                <a:solidFill>
                  <a:schemeClr val="tx1"/>
                </a:solidFill>
                <a:latin typeface="Archivo Black"/>
                <a:cs typeface="Calibri" panose="020F0502020204030204" pitchFamily="34" charset="0"/>
              </a:rPr>
              <a:t>Globally the SS 2021-22 is expected to be marginally surplus season, defying the earlier estimate of a deficit season. </a:t>
            </a:r>
            <a:endParaRPr lang="en-GB" sz="6400" dirty="0">
              <a:solidFill>
                <a:schemeClr val="tx1"/>
              </a:solidFill>
              <a:latin typeface="Archivo Black"/>
            </a:endParaRPr>
          </a:p>
          <a:p>
            <a:pPr marL="857250" indent="-857250" algn="just">
              <a:spcAft>
                <a:spcPts val="600"/>
              </a:spcAft>
              <a:buFont typeface="Wingdings" panose="05000000000000000000" pitchFamily="2" charset="2"/>
              <a:buChar char="Ø"/>
            </a:pPr>
            <a:r>
              <a:rPr lang="en-GB" sz="6400" dirty="0">
                <a:solidFill>
                  <a:schemeClr val="tx1"/>
                </a:solidFill>
                <a:latin typeface="Archivo Black"/>
              </a:rPr>
              <a:t>Raw sugar prices were on upward spiral on account estimated lower production in Brazil.</a:t>
            </a:r>
            <a:r>
              <a:rPr lang="en-US" sz="6400" dirty="0">
                <a:solidFill>
                  <a:srgbClr val="000000"/>
                </a:solidFill>
                <a:latin typeface="Archivo Black"/>
              </a:rPr>
              <a:t> S</a:t>
            </a:r>
            <a:r>
              <a:rPr lang="en-US" sz="6400" dirty="0">
                <a:solidFill>
                  <a:srgbClr val="000000"/>
                </a:solidFill>
                <a:effectLst/>
                <a:latin typeface="Archivo Black"/>
                <a:ea typeface="Times New Roman" panose="02020603050405020304" pitchFamily="18" charset="0"/>
              </a:rPr>
              <a:t>purt in crude prices strengthened sugar prices as Brazil produced more ethanol in its production matrix. Raw sugar prices presently hovering between 18 and 19 cents per pound and white sugar prices are at around 550 USD </a:t>
            </a:r>
            <a:r>
              <a:rPr lang="en-US" sz="6400" dirty="0">
                <a:solidFill>
                  <a:srgbClr val="000000"/>
                </a:solidFill>
                <a:latin typeface="Archivo Black"/>
                <a:ea typeface="Times New Roman" panose="02020603050405020304" pitchFamily="18" charset="0"/>
              </a:rPr>
              <a:t>P</a:t>
            </a:r>
            <a:r>
              <a:rPr lang="en-US" sz="6400" dirty="0">
                <a:solidFill>
                  <a:srgbClr val="000000"/>
                </a:solidFill>
                <a:effectLst/>
                <a:latin typeface="Archivo Black"/>
                <a:ea typeface="Times New Roman" panose="02020603050405020304" pitchFamily="18" charset="0"/>
              </a:rPr>
              <a:t>MT</a:t>
            </a:r>
            <a:endParaRPr lang="en-IN" sz="6400" dirty="0">
              <a:effectLst/>
              <a:latin typeface="Archivo Black"/>
              <a:ea typeface="Times New Roman" panose="02020603050405020304" pitchFamily="18" charset="0"/>
            </a:endParaRPr>
          </a:p>
          <a:p>
            <a:pPr marL="857250" indent="-857250" algn="just">
              <a:spcAft>
                <a:spcPts val="600"/>
              </a:spcAft>
              <a:buFont typeface="Wingdings" panose="05000000000000000000" pitchFamily="2" charset="2"/>
              <a:buChar char="Ø"/>
            </a:pPr>
            <a:r>
              <a:rPr lang="en-US" sz="6400" dirty="0">
                <a:solidFill>
                  <a:schemeClr val="tx1"/>
                </a:solidFill>
                <a:latin typeface="Archivo Black"/>
                <a:cs typeface="Times New Roman" pitchFamily="18" charset="0"/>
              </a:rPr>
              <a:t>During SS 2021-22 India e</a:t>
            </a:r>
            <a:r>
              <a:rPr lang="en-US" sz="6400" dirty="0">
                <a:latin typeface="Archivo Black"/>
                <a:cs typeface="Times New Roman" pitchFamily="18" charset="0"/>
              </a:rPr>
              <a:t>merged</a:t>
            </a:r>
            <a:r>
              <a:rPr lang="en-US" sz="6400" dirty="0">
                <a:solidFill>
                  <a:schemeClr val="tx1"/>
                </a:solidFill>
                <a:latin typeface="Archivo Black"/>
                <a:cs typeface="Times New Roman" pitchFamily="18" charset="0"/>
              </a:rPr>
              <a:t> as powerhouse of exports as the export figure is likely to touch the Government capped number of 10 Million tons, even as mills are clamoring for allowing another 1 million tons of export. This outstanding achievement is notwithstanding the fact that ther</a:t>
            </a:r>
            <a:r>
              <a:rPr lang="en-US" sz="6400" dirty="0">
                <a:latin typeface="Archivo Black"/>
                <a:cs typeface="Times New Roman" pitchFamily="18" charset="0"/>
              </a:rPr>
              <a:t>e w</a:t>
            </a:r>
            <a:r>
              <a:rPr lang="en-US" sz="6400" dirty="0">
                <a:solidFill>
                  <a:schemeClr val="tx1"/>
                </a:solidFill>
                <a:latin typeface="Archivo Black"/>
                <a:cs typeface="Times New Roman" pitchFamily="18" charset="0"/>
              </a:rPr>
              <a:t>as no subsidy assistance</a:t>
            </a:r>
          </a:p>
          <a:p>
            <a:pPr marL="857250" indent="-857250" algn="just">
              <a:spcBef>
                <a:spcPts val="200"/>
              </a:spcBef>
              <a:spcAft>
                <a:spcPts val="200"/>
              </a:spcAft>
              <a:buFont typeface="Wingdings" panose="05000000000000000000" pitchFamily="2" charset="2"/>
              <a:buChar char="Ø"/>
              <a:defRPr/>
            </a:pPr>
            <a:r>
              <a:rPr lang="en-US" sz="6400" dirty="0">
                <a:solidFill>
                  <a:schemeClr val="tx1"/>
                </a:solidFill>
                <a:latin typeface="Archivo Black"/>
                <a:cs typeface="Calibri" panose="020F0502020204030204" pitchFamily="34" charset="0"/>
              </a:rPr>
              <a:t>India's sugar production figure for SS 2021-22 is estimated to be in excess of 36 million tons after accounting for approximately 3.4 million tons sugar production sacrificed in favor of ethanol. </a:t>
            </a:r>
          </a:p>
          <a:p>
            <a:pPr marL="857250" indent="-857250" algn="just">
              <a:spcBef>
                <a:spcPts val="200"/>
              </a:spcBef>
              <a:spcAft>
                <a:spcPts val="200"/>
              </a:spcAft>
              <a:buFont typeface="Wingdings" panose="05000000000000000000" pitchFamily="2" charset="2"/>
              <a:buChar char="Ø"/>
              <a:defRPr/>
            </a:pPr>
            <a:r>
              <a:rPr lang="en-US" sz="6400" dirty="0">
                <a:solidFill>
                  <a:schemeClr val="tx1"/>
                </a:solidFill>
                <a:latin typeface="Archivo Black"/>
                <a:cs typeface="Calibri" panose="020F0502020204030204" pitchFamily="34" charset="0"/>
              </a:rPr>
              <a:t>Season end stock (2021-22) is expected to be less than 7 million tons. A moderation of nearly t</a:t>
            </a:r>
            <a:r>
              <a:rPr lang="en-US" sz="6400" dirty="0">
                <a:latin typeface="Archivo Black"/>
                <a:cs typeface="Calibri" panose="020F0502020204030204" pitchFamily="34" charset="0"/>
              </a:rPr>
              <a:t>wo</a:t>
            </a:r>
            <a:r>
              <a:rPr lang="en-US" sz="6400" dirty="0">
                <a:solidFill>
                  <a:schemeClr val="tx1"/>
                </a:solidFill>
                <a:latin typeface="Archivo Black"/>
                <a:cs typeface="Calibri" panose="020F0502020204030204" pitchFamily="34" charset="0"/>
              </a:rPr>
              <a:t> million tons as compared to the previous season  </a:t>
            </a:r>
          </a:p>
          <a:p>
            <a:pPr marL="857250" indent="-857250" algn="just">
              <a:spcBef>
                <a:spcPts val="200"/>
              </a:spcBef>
              <a:spcAft>
                <a:spcPts val="200"/>
              </a:spcAft>
              <a:buFont typeface="Wingdings" panose="05000000000000000000" pitchFamily="2" charset="2"/>
              <a:buChar char="Ø"/>
              <a:defRPr/>
            </a:pPr>
            <a:r>
              <a:rPr lang="en-US" sz="6400" dirty="0">
                <a:solidFill>
                  <a:schemeClr val="tx1"/>
                </a:solidFill>
                <a:latin typeface="Archivo Black"/>
                <a:cs typeface="Times New Roman" pitchFamily="18" charset="0"/>
              </a:rPr>
              <a:t>UP Sugar mills clocked production of 10.2 million tons as compared to 11 million tons of sugar production SS 2020-21 and 12.6 million tons produced during SS 2019-20 </a:t>
            </a:r>
          </a:p>
          <a:p>
            <a:pPr marL="857250" indent="-857250" algn="just">
              <a:spcBef>
                <a:spcPts val="200"/>
              </a:spcBef>
              <a:spcAft>
                <a:spcPts val="200"/>
              </a:spcAft>
              <a:buFont typeface="Wingdings" panose="05000000000000000000" pitchFamily="2" charset="2"/>
              <a:buChar char="Ø"/>
              <a:defRPr/>
            </a:pPr>
            <a:r>
              <a:rPr lang="en-US" sz="6400" dirty="0">
                <a:solidFill>
                  <a:schemeClr val="tx1"/>
                </a:solidFill>
                <a:latin typeface="Archivo Black"/>
                <a:cs typeface="Times New Roman" pitchFamily="18" charset="0"/>
              </a:rPr>
              <a:t>During the season lower yields at farms resulted in lesser sugarcane availability &amp; crushing. Combination of lower crushing, lower recovery &amp; higher diversion for ethanol are the reasons attributable to lower production during the season in UP</a:t>
            </a:r>
          </a:p>
        </p:txBody>
      </p:sp>
      <p:sp>
        <p:nvSpPr>
          <p:cNvPr id="8" name="Object 7"/>
          <p:cNvSpPr txBox="1"/>
          <p:nvPr/>
        </p:nvSpPr>
        <p:spPr>
          <a:xfrm>
            <a:off x="20389453" y="3761852"/>
            <a:ext cx="28933428" cy="1637109"/>
          </a:xfrm>
          <a:prstGeom prst="rect">
            <a:avLst/>
          </a:prstGeom>
          <a:noFill/>
        </p:spPr>
        <p:txBody>
          <a:bodyPr wrap="square" rtlCol="0" anchor="ctr"/>
          <a:lstStyle/>
          <a:p>
            <a:pPr>
              <a:lnSpc>
                <a:spcPts val="14900"/>
              </a:lnSpc>
              <a:buNone/>
            </a:pPr>
            <a:r>
              <a:rPr lang="en-US" sz="14800" dirty="0">
                <a:solidFill>
                  <a:srgbClr val="505050"/>
                </a:solidFill>
                <a:latin typeface="Archivo Black" pitchFamily="34" charset="0"/>
                <a:ea typeface="Archivo Black" pitchFamily="34" charset="-122"/>
                <a:cs typeface="Archivo Black" pitchFamily="34" charset="-120"/>
              </a:rPr>
              <a:t>SYNOPSIS</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p:cNvPicPr>
            <a:picLocks noChangeAspect="1"/>
          </p:cNvPicPr>
          <p:nvPr/>
        </p:nvPicPr>
        <p:blipFill>
          <a:blip r:embed="rId4"/>
          <a:srcRect l="32289" r="32289"/>
          <a:stretch/>
        </p:blipFill>
        <p:spPr>
          <a:xfrm>
            <a:off x="-1" y="1"/>
            <a:ext cx="19053291" cy="28574999"/>
          </a:xfrm>
          <a:prstGeom prst="rect">
            <a:avLst/>
          </a:prstGeom>
        </p:spPr>
      </p:pic>
      <p:pic>
        <p:nvPicPr>
          <p:cNvPr id="5" name="Object 4" descr="preencoded.png"/>
          <p:cNvPicPr>
            <a:picLocks noChangeAspect="1"/>
          </p:cNvPicPr>
          <p:nvPr/>
        </p:nvPicPr>
        <p:blipFill>
          <a:blip r:embed="rId5"/>
          <a:stretch>
            <a:fillRect/>
          </a:stretch>
        </p:blipFill>
        <p:spPr>
          <a:xfrm>
            <a:off x="20389453" y="4887624"/>
            <a:ext cx="5605859" cy="1240234"/>
          </a:xfrm>
          <a:prstGeom prst="rect">
            <a:avLst/>
          </a:prstGeom>
        </p:spPr>
      </p:pic>
      <p:sp>
        <p:nvSpPr>
          <p:cNvPr id="7" name="Object 6"/>
          <p:cNvSpPr txBox="1"/>
          <p:nvPr/>
        </p:nvSpPr>
        <p:spPr>
          <a:xfrm>
            <a:off x="19912583" y="9702024"/>
            <a:ext cx="28933428" cy="13841016"/>
          </a:xfrm>
          <a:prstGeom prst="rect">
            <a:avLst/>
          </a:prstGeom>
          <a:noFill/>
        </p:spPr>
        <p:txBody>
          <a:bodyPr wrap="square" rtlCol="0" anchor="ctr"/>
          <a:lstStyle/>
          <a:p>
            <a:pPr marL="857250" indent="-857250" algn="just">
              <a:spcBef>
                <a:spcPts val="284"/>
              </a:spcBef>
              <a:spcAft>
                <a:spcPts val="200"/>
              </a:spcAft>
              <a:buFont typeface="Wingdings" panose="05000000000000000000" pitchFamily="2" charset="2"/>
              <a:buChar char="Ø"/>
              <a:defRPr/>
            </a:pPr>
            <a:r>
              <a:rPr lang="en-US" sz="6900" kern="50" dirty="0">
                <a:solidFill>
                  <a:schemeClr val="tx1"/>
                </a:solidFill>
                <a:effectLst/>
                <a:latin typeface="Archivo Black"/>
                <a:ea typeface="SimSun" panose="02010600030101010101" pitchFamily="2" charset="-122"/>
                <a:cs typeface="Calibri" panose="020F0502020204030204" pitchFamily="34" charset="0"/>
              </a:rPr>
              <a:t>Advancement of the ethanol blending target of 20%, effective 1</a:t>
            </a:r>
            <a:r>
              <a:rPr lang="en-US" sz="6900" kern="50" baseline="30000" dirty="0">
                <a:solidFill>
                  <a:schemeClr val="tx1"/>
                </a:solidFill>
                <a:effectLst/>
                <a:latin typeface="Archivo Black"/>
                <a:ea typeface="SimSun" panose="02010600030101010101" pitchFamily="2" charset="-122"/>
                <a:cs typeface="Calibri" panose="020F0502020204030204" pitchFamily="34" charset="0"/>
              </a:rPr>
              <a:t>st</a:t>
            </a:r>
            <a:r>
              <a:rPr lang="en-US" sz="6900" kern="50" dirty="0">
                <a:solidFill>
                  <a:schemeClr val="tx1"/>
                </a:solidFill>
                <a:effectLst/>
                <a:latin typeface="Archivo Black"/>
                <a:ea typeface="SimSun" panose="02010600030101010101" pitchFamily="2" charset="-122"/>
                <a:cs typeface="Calibri" panose="020F0502020204030204" pitchFamily="34" charset="0"/>
              </a:rPr>
              <a:t> April, </a:t>
            </a:r>
            <a:r>
              <a:rPr lang="en-US" sz="6900" kern="50" dirty="0">
                <a:latin typeface="Archivo Black"/>
                <a:ea typeface="SimSun" panose="02010600030101010101" pitchFamily="2" charset="-122"/>
                <a:cs typeface="Calibri" panose="020F0502020204030204" pitchFamily="34" charset="0"/>
              </a:rPr>
              <a:t>2025</a:t>
            </a:r>
            <a:r>
              <a:rPr lang="en-US" sz="6900" kern="50" dirty="0">
                <a:solidFill>
                  <a:srgbClr val="FF0000"/>
                </a:solidFill>
                <a:effectLst/>
                <a:latin typeface="Archivo Black"/>
                <a:ea typeface="SimSun" panose="02010600030101010101" pitchFamily="2" charset="-122"/>
                <a:cs typeface="Calibri" panose="020F0502020204030204" pitchFamily="34" charset="0"/>
              </a:rPr>
              <a:t> </a:t>
            </a:r>
            <a:r>
              <a:rPr lang="en-US" sz="6900" kern="50" dirty="0">
                <a:solidFill>
                  <a:schemeClr val="tx1"/>
                </a:solidFill>
                <a:effectLst/>
                <a:latin typeface="Archivo Black"/>
                <a:ea typeface="SimSun" panose="02010600030101010101" pitchFamily="2" charset="-122"/>
                <a:cs typeface="Calibri" panose="020F0502020204030204" pitchFamily="34" charset="0"/>
              </a:rPr>
              <a:t>is a </a:t>
            </a:r>
            <a:r>
              <a:rPr lang="en-US" sz="6900" kern="50" dirty="0">
                <a:solidFill>
                  <a:schemeClr val="tx1"/>
                </a:solidFill>
                <a:latin typeface="Archivo Black"/>
                <a:ea typeface="SimSun" panose="02010600030101010101" pitchFamily="2" charset="-122"/>
                <a:cs typeface="Calibri" panose="020F0502020204030204" pitchFamily="34" charset="0"/>
              </a:rPr>
              <a:t>welcome step. During the current ESY 10% blending on pro-rata basis has been achieved. It is expected that 459 crore liters of ethanol will be supplied during the ESY </a:t>
            </a:r>
          </a:p>
          <a:p>
            <a:pPr marL="857250" indent="-857250" algn="just">
              <a:spcBef>
                <a:spcPts val="284"/>
              </a:spcBef>
              <a:spcAft>
                <a:spcPts val="200"/>
              </a:spcAft>
              <a:buFont typeface="Wingdings" panose="05000000000000000000" pitchFamily="2" charset="2"/>
              <a:buChar char="Ø"/>
              <a:defRPr/>
            </a:pPr>
            <a:r>
              <a:rPr lang="en-US" sz="6900" kern="50" dirty="0">
                <a:solidFill>
                  <a:schemeClr val="tx1"/>
                </a:solidFill>
                <a:effectLst/>
                <a:latin typeface="Archivo Black"/>
                <a:ea typeface="SimSun" panose="02010600030101010101" pitchFamily="2" charset="-122"/>
                <a:cs typeface="Calibri" panose="020F0502020204030204" pitchFamily="34" charset="0"/>
              </a:rPr>
              <a:t>Re</a:t>
            </a:r>
            <a:r>
              <a:rPr lang="en-US" sz="6900" kern="50" dirty="0">
                <a:solidFill>
                  <a:schemeClr val="tx1"/>
                </a:solidFill>
                <a:latin typeface="Archivo Black"/>
                <a:ea typeface="SimSun" panose="02010600030101010101" pitchFamily="2" charset="-122"/>
                <a:cs typeface="Calibri" panose="020F0502020204030204" pitchFamily="34" charset="0"/>
              </a:rPr>
              <a:t>cently Government has announced mid-term increase in the procurement price of ethanol, effective from 1</a:t>
            </a:r>
            <a:r>
              <a:rPr lang="en-US" sz="6900" kern="50" baseline="30000" dirty="0">
                <a:solidFill>
                  <a:schemeClr val="tx1"/>
                </a:solidFill>
                <a:latin typeface="Archivo Black"/>
                <a:ea typeface="SimSun" panose="02010600030101010101" pitchFamily="2" charset="-122"/>
                <a:cs typeface="Calibri" panose="020F0502020204030204" pitchFamily="34" charset="0"/>
              </a:rPr>
              <a:t>st</a:t>
            </a:r>
            <a:r>
              <a:rPr lang="en-US" sz="6900" kern="50" dirty="0">
                <a:solidFill>
                  <a:schemeClr val="tx1"/>
                </a:solidFill>
                <a:latin typeface="Archivo Black"/>
                <a:ea typeface="SimSun" panose="02010600030101010101" pitchFamily="2" charset="-122"/>
                <a:cs typeface="Calibri" panose="020F0502020204030204" pitchFamily="34" charset="0"/>
              </a:rPr>
              <a:t> July, 2022 to </a:t>
            </a:r>
            <a:r>
              <a:rPr lang="en-US" sz="6900" kern="50" dirty="0">
                <a:latin typeface="Archivo Black"/>
                <a:ea typeface="SimSun" panose="02010600030101010101" pitchFamily="2" charset="-122"/>
                <a:cs typeface="Calibri" panose="020F0502020204030204" pitchFamily="34" charset="0"/>
              </a:rPr>
              <a:t>provide impetus for uninterrupted supply of ethanol during the lean months </a:t>
            </a:r>
          </a:p>
          <a:p>
            <a:pPr marL="857250" indent="-857250" algn="just">
              <a:spcBef>
                <a:spcPts val="284"/>
              </a:spcBef>
              <a:spcAft>
                <a:spcPts val="200"/>
              </a:spcAft>
              <a:buFont typeface="Wingdings" panose="05000000000000000000" pitchFamily="2" charset="2"/>
              <a:buChar char="Ø"/>
              <a:defRPr/>
            </a:pPr>
            <a:r>
              <a:rPr lang="en-IN" sz="6900" kern="0" dirty="0">
                <a:solidFill>
                  <a:schemeClr val="tx1"/>
                </a:solidFill>
                <a:effectLst/>
                <a:latin typeface="Archivo Black"/>
                <a:ea typeface="Calibri" panose="020F0502020204030204" pitchFamily="34" charset="0"/>
                <a:cs typeface="Calibri" panose="020F0502020204030204" pitchFamily="34" charset="0"/>
              </a:rPr>
              <a:t>In the next ESY its expected that nearly 12% blending will be achieved </a:t>
            </a:r>
          </a:p>
          <a:p>
            <a:pPr marL="857250" indent="-857250" algn="just">
              <a:spcBef>
                <a:spcPts val="284"/>
              </a:spcBef>
              <a:spcAft>
                <a:spcPts val="200"/>
              </a:spcAft>
              <a:buFont typeface="Wingdings" panose="05000000000000000000" pitchFamily="2" charset="2"/>
              <a:buChar char="Ø"/>
              <a:defRPr/>
            </a:pPr>
            <a:r>
              <a:rPr lang="en-IN" sz="6900" kern="0" dirty="0">
                <a:solidFill>
                  <a:schemeClr val="tx1"/>
                </a:solidFill>
                <a:latin typeface="Archivo Black"/>
                <a:cs typeface="Calibri" panose="020F0502020204030204" pitchFamily="34" charset="0"/>
              </a:rPr>
              <a:t>Ethanol is the gamechanger for the industry. Introduction of flex fuel vehicles, ramping up of distillery capacities and strengthening of infrastructure at depots &amp; dispensing stations of OMCs will accelerate the process of early accomplishment of 20% blending target </a:t>
            </a:r>
          </a:p>
          <a:p>
            <a:pPr marL="857250" indent="-857250" algn="just">
              <a:spcBef>
                <a:spcPts val="284"/>
              </a:spcBef>
              <a:spcAft>
                <a:spcPts val="200"/>
              </a:spcAft>
              <a:buFont typeface="Wingdings" panose="05000000000000000000" pitchFamily="2" charset="2"/>
              <a:buChar char="Ø"/>
              <a:defRPr/>
            </a:pPr>
            <a:r>
              <a:rPr lang="en-IN" sz="6900" kern="0" dirty="0">
                <a:solidFill>
                  <a:schemeClr val="tx1"/>
                </a:solidFill>
                <a:latin typeface="Archivo Black"/>
                <a:cs typeface="Calibri" panose="020F0502020204030204" pitchFamily="34" charset="0"/>
              </a:rPr>
              <a:t>Sugar season 2022-23 promises to </a:t>
            </a:r>
            <a:r>
              <a:rPr lang="en-IN" sz="6900" kern="0" dirty="0">
                <a:latin typeface="Archivo Black"/>
                <a:cs typeface="Calibri" panose="020F0502020204030204" pitchFamily="34" charset="0"/>
              </a:rPr>
              <a:t>be</a:t>
            </a:r>
            <a:r>
              <a:rPr lang="en-IN" sz="6900" kern="0" dirty="0">
                <a:solidFill>
                  <a:schemeClr val="tx1"/>
                </a:solidFill>
                <a:latin typeface="Archivo Black"/>
                <a:cs typeface="Calibri" panose="020F0502020204030204" pitchFamily="34" charset="0"/>
              </a:rPr>
              <a:t> another season of bumper production with UP also regaining some of its lost ground in the last season. </a:t>
            </a:r>
          </a:p>
          <a:p>
            <a:pPr marL="857250" indent="-857250" algn="just">
              <a:spcBef>
                <a:spcPts val="284"/>
              </a:spcBef>
              <a:spcAft>
                <a:spcPts val="200"/>
              </a:spcAft>
              <a:buFont typeface="Wingdings" panose="05000000000000000000" pitchFamily="2" charset="2"/>
              <a:buChar char="Ø"/>
              <a:defRPr/>
            </a:pPr>
            <a:r>
              <a:rPr lang="en-IN" sz="6900" kern="0" dirty="0">
                <a:solidFill>
                  <a:schemeClr val="tx1"/>
                </a:solidFill>
                <a:latin typeface="Archivo Black"/>
                <a:cs typeface="Calibri" panose="020F0502020204030204" pitchFamily="34" charset="0"/>
              </a:rPr>
              <a:t>Domestic sugar prices largely remained range bound.</a:t>
            </a:r>
            <a:endParaRPr lang="en-US" sz="6900" dirty="0">
              <a:solidFill>
                <a:schemeClr val="tx1"/>
              </a:solidFill>
              <a:latin typeface="Archivo Black"/>
            </a:endParaRPr>
          </a:p>
        </p:txBody>
      </p:sp>
      <p:sp>
        <p:nvSpPr>
          <p:cNvPr id="8" name="Object 7"/>
          <p:cNvSpPr txBox="1"/>
          <p:nvPr/>
        </p:nvSpPr>
        <p:spPr>
          <a:xfrm>
            <a:off x="20389453" y="3761852"/>
            <a:ext cx="28933428" cy="1637109"/>
          </a:xfrm>
          <a:prstGeom prst="rect">
            <a:avLst/>
          </a:prstGeom>
          <a:noFill/>
        </p:spPr>
        <p:txBody>
          <a:bodyPr wrap="square" rtlCol="0" anchor="ctr"/>
          <a:lstStyle/>
          <a:p>
            <a:pPr>
              <a:lnSpc>
                <a:spcPts val="14900"/>
              </a:lnSpc>
              <a:buNone/>
            </a:pPr>
            <a:r>
              <a:rPr lang="en-US" sz="14800" dirty="0">
                <a:solidFill>
                  <a:srgbClr val="505050"/>
                </a:solidFill>
                <a:latin typeface="Archivo Black" pitchFamily="34" charset="0"/>
                <a:ea typeface="Archivo Black" pitchFamily="34" charset="-122"/>
                <a:cs typeface="Archivo Black" pitchFamily="34" charset="-120"/>
              </a:rPr>
              <a:t>SYNOPSIS</a:t>
            </a:r>
            <a:endParaRPr lang="en-US" dirty="0"/>
          </a:p>
        </p:txBody>
      </p:sp>
      <p:pic>
        <p:nvPicPr>
          <p:cNvPr id="9" name="Object 5" descr="Signature outline">
            <a:extLst>
              <a:ext uri="{FF2B5EF4-FFF2-40B4-BE49-F238E27FC236}">
                <a16:creationId xmlns:a16="http://schemas.microsoft.com/office/drawing/2014/main" id="{F368FBFE-CB41-B58C-4FCB-E2FAAE8CFF7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389453" y="709730"/>
            <a:ext cx="2530078" cy="2530078"/>
          </a:xfrm>
          <a:prstGeom prst="rect">
            <a:avLst/>
          </a:prstGeom>
        </p:spPr>
      </p:pic>
    </p:spTree>
    <p:extLst>
      <p:ext uri="{BB962C8B-B14F-4D97-AF65-F5344CB8AC3E}">
        <p14:creationId xmlns:p14="http://schemas.microsoft.com/office/powerpoint/2010/main" val="3039076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p:cNvPicPr>
            <a:picLocks noChangeAspect="1"/>
          </p:cNvPicPr>
          <p:nvPr/>
        </p:nvPicPr>
        <p:blipFill>
          <a:blip r:embed="rId4"/>
          <a:srcRect l="27746" r="27746"/>
          <a:stretch/>
        </p:blipFill>
        <p:spPr>
          <a:xfrm>
            <a:off x="-1" y="1"/>
            <a:ext cx="19053291" cy="28574999"/>
          </a:xfrm>
          <a:prstGeom prst="rect">
            <a:avLst/>
          </a:prstGeom>
        </p:spPr>
      </p:pic>
      <p:pic>
        <p:nvPicPr>
          <p:cNvPr id="5" name="Object 4" descr="preencoded.png"/>
          <p:cNvPicPr>
            <a:picLocks noChangeAspect="1"/>
          </p:cNvPicPr>
          <p:nvPr/>
        </p:nvPicPr>
        <p:blipFill>
          <a:blip r:embed="rId5"/>
          <a:stretch>
            <a:fillRect/>
          </a:stretch>
        </p:blipFill>
        <p:spPr>
          <a:xfrm>
            <a:off x="20389453" y="4887624"/>
            <a:ext cx="5605859" cy="1240234"/>
          </a:xfrm>
          <a:prstGeom prst="rect">
            <a:avLst/>
          </a:prstGeom>
        </p:spPr>
      </p:pic>
      <p:sp>
        <p:nvSpPr>
          <p:cNvPr id="7" name="Object 6"/>
          <p:cNvSpPr txBox="1"/>
          <p:nvPr/>
        </p:nvSpPr>
        <p:spPr>
          <a:xfrm>
            <a:off x="19912583" y="9988748"/>
            <a:ext cx="28933428" cy="13841016"/>
          </a:xfrm>
          <a:prstGeom prst="rect">
            <a:avLst/>
          </a:prstGeom>
          <a:noFill/>
        </p:spPr>
        <p:txBody>
          <a:bodyPr wrap="square" rtlCol="0" anchor="ctr"/>
          <a:lstStyle/>
          <a:p>
            <a:pPr marL="857250" indent="-857250" algn="just">
              <a:spcBef>
                <a:spcPts val="300"/>
              </a:spcBef>
              <a:spcAft>
                <a:spcPts val="300"/>
              </a:spcAft>
              <a:buFont typeface="Wingdings" panose="05000000000000000000" pitchFamily="2" charset="2"/>
              <a:buChar char="Ø"/>
            </a:pPr>
            <a:r>
              <a:rPr lang="en-US" sz="5900" dirty="0">
                <a:solidFill>
                  <a:schemeClr val="tx1"/>
                </a:solidFill>
                <a:latin typeface="Archivo Black"/>
              </a:rPr>
              <a:t>During SS 2021-22 the company crushed 378 lakh  quintals of sugarcane &amp; produced 39.54 lakh quintals of sugar at a gross recovery of 12.01 % and net recovery of 10.46%. Sugar production of nearly 58,800 MTs was sacrificed to produce ethanol. Drop in gross recovery of 31 bps as compared to previous season is attributable to unfavorable climatic conditions and menace of red-rot pest, mainly in the command area of DD unit </a:t>
            </a:r>
          </a:p>
          <a:p>
            <a:pPr marL="857250" indent="-857250" algn="just">
              <a:spcBef>
                <a:spcPts val="300"/>
              </a:spcBef>
              <a:spcAft>
                <a:spcPts val="300"/>
              </a:spcAft>
              <a:buFont typeface="Wingdings" panose="05000000000000000000" pitchFamily="2" charset="2"/>
              <a:buChar char="Ø"/>
            </a:pPr>
            <a:r>
              <a:rPr lang="en-US" sz="5900" dirty="0">
                <a:solidFill>
                  <a:schemeClr val="tx1"/>
                </a:solidFill>
                <a:latin typeface="Archivo Black"/>
              </a:rPr>
              <a:t>During FY 2021-22 your company exported 0.25 lakh MTs of raw sugar under OGL scheme as compared to export of nearly 1.60 lakh MTs of sugar (including raw &amp; whites) under MAEQ program of 2019-20 &amp; MAEQ 2020-21 during FY 2020-21. The company has further entered into contract for export of 50,000 MTs of raw sugar. </a:t>
            </a:r>
          </a:p>
          <a:p>
            <a:pPr marL="857250" indent="-857250" algn="just">
              <a:spcBef>
                <a:spcPts val="300"/>
              </a:spcBef>
              <a:spcAft>
                <a:spcPts val="300"/>
              </a:spcAft>
              <a:buFont typeface="Wingdings" panose="05000000000000000000" pitchFamily="2" charset="2"/>
              <a:buChar char="Ø"/>
            </a:pPr>
            <a:r>
              <a:rPr lang="en-US" sz="5900" dirty="0">
                <a:solidFill>
                  <a:schemeClr val="tx1"/>
                </a:solidFill>
                <a:effectLst/>
                <a:latin typeface="Archivo Black"/>
                <a:ea typeface="Calibri" panose="020F0502020204030204" pitchFamily="34" charset="0"/>
                <a:cs typeface="Times New Roman" panose="02020603050405020304" pitchFamily="18" charset="0"/>
              </a:rPr>
              <a:t>The project undertaken to set up 175 KLPD distillery at Dwarikesh </a:t>
            </a:r>
            <a:r>
              <a:rPr lang="en-US" sz="5900" dirty="0">
                <a:solidFill>
                  <a:schemeClr val="tx1"/>
                </a:solidFill>
                <a:latin typeface="Archivo Black"/>
                <a:ea typeface="Calibri" panose="020F0502020204030204" pitchFamily="34" charset="0"/>
                <a:cs typeface="Times New Roman" panose="02020603050405020304" pitchFamily="18" charset="0"/>
              </a:rPr>
              <a:t>D</a:t>
            </a:r>
            <a:r>
              <a:rPr lang="en-US" sz="5900" dirty="0">
                <a:solidFill>
                  <a:schemeClr val="tx1"/>
                </a:solidFill>
                <a:effectLst/>
                <a:latin typeface="Archivo Black"/>
                <a:ea typeface="Calibri" panose="020F0502020204030204" pitchFamily="34" charset="0"/>
                <a:cs typeface="Times New Roman" panose="02020603050405020304" pitchFamily="18" charset="0"/>
              </a:rPr>
              <a:t>ham unit has been successfully executed within the targeted timelines and the plant went on stream on the 24</a:t>
            </a:r>
            <a:r>
              <a:rPr lang="en-US" sz="5900" baseline="30000" dirty="0">
                <a:solidFill>
                  <a:schemeClr val="tx1"/>
                </a:solidFill>
                <a:effectLst/>
                <a:latin typeface="Archivo Black"/>
                <a:ea typeface="Calibri" panose="020F0502020204030204" pitchFamily="34" charset="0"/>
                <a:cs typeface="Times New Roman" panose="02020603050405020304" pitchFamily="18" charset="0"/>
              </a:rPr>
              <a:t>th</a:t>
            </a:r>
            <a:r>
              <a:rPr lang="en-US" sz="5900" dirty="0">
                <a:solidFill>
                  <a:schemeClr val="tx1"/>
                </a:solidFill>
                <a:effectLst/>
                <a:latin typeface="Archivo Black"/>
                <a:ea typeface="Calibri" panose="020F0502020204030204" pitchFamily="34" charset="0"/>
                <a:cs typeface="Times New Roman" panose="02020603050405020304" pitchFamily="18" charset="0"/>
              </a:rPr>
              <a:t> June, 2022. With the setting up of this plant the operations of the company will be fully integrated</a:t>
            </a:r>
            <a:endParaRPr lang="en-IN" sz="5900" dirty="0">
              <a:solidFill>
                <a:schemeClr val="tx1"/>
              </a:solidFill>
              <a:effectLst/>
              <a:latin typeface="Archivo Black"/>
              <a:ea typeface="Calibri" panose="020F0502020204030204" pitchFamily="34" charset="0"/>
              <a:cs typeface="Times New Roman" panose="02020603050405020304" pitchFamily="18" charset="0"/>
            </a:endParaRPr>
          </a:p>
          <a:p>
            <a:pPr marL="857250" indent="-857250" algn="just">
              <a:spcBef>
                <a:spcPts val="300"/>
              </a:spcBef>
              <a:spcAft>
                <a:spcPts val="300"/>
              </a:spcAft>
              <a:buFont typeface="Wingdings" panose="05000000000000000000" pitchFamily="2" charset="2"/>
              <a:buChar char="Ø"/>
            </a:pPr>
            <a:r>
              <a:rPr lang="en-US" sz="5900" dirty="0">
                <a:solidFill>
                  <a:schemeClr val="tx1"/>
                </a:solidFill>
                <a:latin typeface="Archivo Black"/>
              </a:rPr>
              <a:t>Long term debt profile: On date outstanding of the soft loan of ₹ 134.48 crores availed under SEFASU 2018 @ 5% ROI is ₹ 53.79 crores and out of DN unit distillery term loan availed ₹ 116.88 crores balance on date is ₹ 81.82 crores. In respect of DD Distillery unit company has so far availed loan of ₹ 171.02 crores as against sanctioned loan of </a:t>
            </a:r>
            <a:r>
              <a:rPr lang="en-US" sz="6000" dirty="0"/>
              <a:t>₹ </a:t>
            </a:r>
            <a:r>
              <a:rPr lang="en-US" sz="5900" dirty="0">
                <a:solidFill>
                  <a:schemeClr val="tx1"/>
                </a:solidFill>
                <a:latin typeface="Archivo Black"/>
              </a:rPr>
              <a:t>185.60 crores. All long term loans are at subsidized rate of interest </a:t>
            </a:r>
          </a:p>
          <a:p>
            <a:pPr marL="857250" indent="-857250" algn="just">
              <a:spcBef>
                <a:spcPts val="300"/>
              </a:spcBef>
              <a:spcAft>
                <a:spcPts val="300"/>
              </a:spcAft>
              <a:buFont typeface="Wingdings" panose="05000000000000000000" pitchFamily="2" charset="2"/>
              <a:buChar char="Ø"/>
            </a:pPr>
            <a:r>
              <a:rPr lang="en-US" sz="5900" dirty="0">
                <a:solidFill>
                  <a:schemeClr val="tx1"/>
                </a:solidFill>
                <a:latin typeface="Archivo Black"/>
              </a:rPr>
              <a:t>Company’s long term loan rating from ICRA is A + and the company has the highest rating of A1 + also from ICRA for its CP program of ₹ 300 crores. During the year the outlook of long term rating was revised to ‘positive’ from ‘stable’ </a:t>
            </a:r>
          </a:p>
        </p:txBody>
      </p:sp>
      <p:sp>
        <p:nvSpPr>
          <p:cNvPr id="8" name="Object 7"/>
          <p:cNvSpPr txBox="1"/>
          <p:nvPr/>
        </p:nvSpPr>
        <p:spPr>
          <a:xfrm>
            <a:off x="20389453" y="3761852"/>
            <a:ext cx="28933428" cy="1637109"/>
          </a:xfrm>
          <a:prstGeom prst="rect">
            <a:avLst/>
          </a:prstGeom>
          <a:noFill/>
        </p:spPr>
        <p:txBody>
          <a:bodyPr wrap="square" rtlCol="0" anchor="ctr"/>
          <a:lstStyle/>
          <a:p>
            <a:pPr>
              <a:lnSpc>
                <a:spcPts val="14900"/>
              </a:lnSpc>
              <a:buNone/>
            </a:pPr>
            <a:r>
              <a:rPr lang="en-US" sz="14800" dirty="0">
                <a:solidFill>
                  <a:srgbClr val="505050"/>
                </a:solidFill>
                <a:latin typeface="Archivo Black" pitchFamily="34" charset="0"/>
                <a:ea typeface="Archivo Black" pitchFamily="34" charset="-122"/>
                <a:cs typeface="Archivo Black" pitchFamily="34" charset="-120"/>
              </a:rPr>
              <a:t>SYNOPSIS</a:t>
            </a:r>
            <a:endParaRPr lang="en-US" dirty="0"/>
          </a:p>
        </p:txBody>
      </p:sp>
      <p:pic>
        <p:nvPicPr>
          <p:cNvPr id="9" name="Object 5" descr="Signature outline">
            <a:extLst>
              <a:ext uri="{FF2B5EF4-FFF2-40B4-BE49-F238E27FC236}">
                <a16:creationId xmlns:a16="http://schemas.microsoft.com/office/drawing/2014/main" id="{D0D06944-4D23-53B6-861E-BF52434C887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20389453" y="668888"/>
            <a:ext cx="2530078" cy="2530078"/>
          </a:xfrm>
          <a:prstGeom prst="rect">
            <a:avLst/>
          </a:prstGeom>
        </p:spPr>
      </p:pic>
    </p:spTree>
    <p:extLst>
      <p:ext uri="{BB962C8B-B14F-4D97-AF65-F5344CB8AC3E}">
        <p14:creationId xmlns:p14="http://schemas.microsoft.com/office/powerpoint/2010/main" val="144400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pic>
        <p:nvPicPr>
          <p:cNvPr id="5" name="Object 4" descr="preencoded.png"/>
          <p:cNvPicPr>
            <a:picLocks noChangeAspect="1"/>
          </p:cNvPicPr>
          <p:nvPr/>
        </p:nvPicPr>
        <p:blipFill>
          <a:blip r:embed="rId5"/>
          <a:stretch>
            <a:fillRect/>
          </a:stretch>
        </p:blipFill>
        <p:spPr>
          <a:xfrm>
            <a:off x="2192712" y="4680839"/>
            <a:ext cx="5098748" cy="5098748"/>
          </a:xfrm>
          <a:prstGeom prst="rect">
            <a:avLst/>
          </a:prstGeom>
        </p:spPr>
      </p:pic>
      <p:pic>
        <p:nvPicPr>
          <p:cNvPr id="6" name="Object 5" descr="Money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3293012" y="5745565"/>
            <a:ext cx="2823924" cy="2823924"/>
          </a:xfrm>
          <a:prstGeom prst="rect">
            <a:avLst/>
          </a:prstGeom>
        </p:spPr>
      </p:pic>
      <p:pic>
        <p:nvPicPr>
          <p:cNvPr id="9" name="Object 8" descr="preencoded.png"/>
          <p:cNvPicPr>
            <a:picLocks noChangeAspect="1"/>
          </p:cNvPicPr>
          <p:nvPr/>
        </p:nvPicPr>
        <p:blipFill>
          <a:blip r:embed="rId8"/>
          <a:stretch>
            <a:fillRect/>
          </a:stretch>
        </p:blipFill>
        <p:spPr>
          <a:xfrm>
            <a:off x="40045130" y="4702096"/>
            <a:ext cx="5090298" cy="5090298"/>
          </a:xfrm>
          <a:prstGeom prst="rect">
            <a:avLst/>
          </a:prstGeom>
        </p:spPr>
      </p:pic>
      <p:pic>
        <p:nvPicPr>
          <p:cNvPr id="10" name="Object 9" descr="Coins with solid fill"/>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41310905" y="5932213"/>
            <a:ext cx="2603436" cy="2603436"/>
          </a:xfrm>
          <a:prstGeom prst="rect">
            <a:avLst/>
          </a:prstGeom>
        </p:spPr>
      </p:pic>
      <p:sp>
        <p:nvSpPr>
          <p:cNvPr id="11" name="Object 10"/>
          <p:cNvSpPr txBox="1"/>
          <p:nvPr/>
        </p:nvSpPr>
        <p:spPr>
          <a:xfrm>
            <a:off x="1051671" y="15055103"/>
            <a:ext cx="7380829" cy="7689453"/>
          </a:xfrm>
          <a:prstGeom prst="rect">
            <a:avLst/>
          </a:prstGeom>
          <a:noFill/>
        </p:spPr>
        <p:txBody>
          <a:bodyPr wrap="square" rtlCol="0" anchor="ctr"/>
          <a:lstStyle/>
          <a:p>
            <a:pPr algn="ctr">
              <a:lnSpc>
                <a:spcPts val="11800"/>
              </a:lnSpc>
              <a:buNone/>
            </a:pPr>
            <a:r>
              <a:rPr lang="en-US" sz="8000" dirty="0">
                <a:solidFill>
                  <a:schemeClr val="tx1"/>
                </a:solidFill>
              </a:rPr>
              <a:t>Turnover achieved during the  financial yea </a:t>
            </a:r>
            <a:r>
              <a:rPr lang="en-US" sz="8000" dirty="0"/>
              <a:t>₹1,974 </a:t>
            </a:r>
            <a:r>
              <a:rPr lang="en-US" sz="8000" dirty="0">
                <a:solidFill>
                  <a:schemeClr val="tx1"/>
                </a:solidFill>
              </a:rPr>
              <a:t>crore, highest ever</a:t>
            </a:r>
            <a:endParaRPr lang="en-US" dirty="0"/>
          </a:p>
        </p:txBody>
      </p:sp>
      <p:sp>
        <p:nvSpPr>
          <p:cNvPr id="12" name="Object 11"/>
          <p:cNvSpPr txBox="1"/>
          <p:nvPr/>
        </p:nvSpPr>
        <p:spPr>
          <a:xfrm>
            <a:off x="178835" y="10829845"/>
            <a:ext cx="9126502" cy="3175000"/>
          </a:xfrm>
          <a:prstGeom prst="rect">
            <a:avLst/>
          </a:prstGeom>
          <a:noFill/>
        </p:spPr>
        <p:txBody>
          <a:bodyPr wrap="square" rtlCol="0" anchor="ctr"/>
          <a:lstStyle/>
          <a:p>
            <a:pPr algn="ctr">
              <a:lnSpc>
                <a:spcPts val="12100"/>
              </a:lnSpc>
              <a:buNone/>
            </a:pPr>
            <a:r>
              <a:rPr lang="en-US" sz="10900" dirty="0">
                <a:solidFill>
                  <a:srgbClr val="F2C52A"/>
                </a:solidFill>
                <a:latin typeface="Archivo Black" pitchFamily="34" charset="0"/>
                <a:ea typeface="Archivo Black" pitchFamily="34" charset="-122"/>
                <a:cs typeface="Archivo Black" pitchFamily="34" charset="-120"/>
              </a:rPr>
              <a:t>Turnover</a:t>
            </a:r>
            <a:endParaRPr lang="en-US" dirty="0"/>
          </a:p>
        </p:txBody>
      </p:sp>
      <p:sp>
        <p:nvSpPr>
          <p:cNvPr id="14" name="Object 13"/>
          <p:cNvSpPr txBox="1"/>
          <p:nvPr/>
        </p:nvSpPr>
        <p:spPr>
          <a:xfrm>
            <a:off x="23090516" y="10792553"/>
            <a:ext cx="11890371" cy="3175000"/>
          </a:xfrm>
          <a:prstGeom prst="rect">
            <a:avLst/>
          </a:prstGeom>
          <a:noFill/>
        </p:spPr>
        <p:txBody>
          <a:bodyPr wrap="square" rtlCol="0" anchor="ctr"/>
          <a:lstStyle/>
          <a:p>
            <a:pPr algn="ctr">
              <a:lnSpc>
                <a:spcPts val="12100"/>
              </a:lnSpc>
              <a:buNone/>
            </a:pPr>
            <a:r>
              <a:rPr lang="en-US" sz="10900" dirty="0">
                <a:solidFill>
                  <a:srgbClr val="F2C52A"/>
                </a:solidFill>
                <a:latin typeface="Archivo Black" pitchFamily="34" charset="0"/>
                <a:ea typeface="Archivo Black" pitchFamily="34" charset="-122"/>
                <a:cs typeface="Archivo Black" pitchFamily="34" charset="-120"/>
              </a:rPr>
              <a:t>Net Worth</a:t>
            </a:r>
            <a:endParaRPr lang="en-US" dirty="0"/>
          </a:p>
        </p:txBody>
      </p:sp>
      <p:sp>
        <p:nvSpPr>
          <p:cNvPr id="16" name="Object 15"/>
          <p:cNvSpPr txBox="1"/>
          <p:nvPr/>
        </p:nvSpPr>
        <p:spPr>
          <a:xfrm>
            <a:off x="36402720" y="10723894"/>
            <a:ext cx="14187041" cy="3175000"/>
          </a:xfrm>
          <a:prstGeom prst="rect">
            <a:avLst/>
          </a:prstGeom>
          <a:noFill/>
        </p:spPr>
        <p:txBody>
          <a:bodyPr wrap="square" rtlCol="0" anchor="ctr"/>
          <a:lstStyle/>
          <a:p>
            <a:pPr algn="ctr">
              <a:lnSpc>
                <a:spcPts val="12100"/>
              </a:lnSpc>
              <a:buNone/>
            </a:pPr>
            <a:r>
              <a:rPr lang="en-US" sz="10900" dirty="0">
                <a:solidFill>
                  <a:srgbClr val="F2C52A"/>
                </a:solidFill>
                <a:latin typeface="Archivo Black" pitchFamily="34" charset="0"/>
                <a:ea typeface="Archivo Black" pitchFamily="34" charset="-122"/>
                <a:cs typeface="Archivo Black" pitchFamily="34" charset="-120"/>
              </a:rPr>
              <a:t>Interim Dividend</a:t>
            </a:r>
            <a:endParaRPr lang="en-US" dirty="0"/>
          </a:p>
        </p:txBody>
      </p:sp>
      <p:sp>
        <p:nvSpPr>
          <p:cNvPr id="17" name="Object 7">
            <a:extLst>
              <a:ext uri="{FF2B5EF4-FFF2-40B4-BE49-F238E27FC236}">
                <a16:creationId xmlns:a16="http://schemas.microsoft.com/office/drawing/2014/main" id="{614FC7E2-D1B2-4BEA-0492-5BF4B0336742}"/>
              </a:ext>
            </a:extLst>
          </p:cNvPr>
          <p:cNvSpPr txBox="1"/>
          <p:nvPr/>
        </p:nvSpPr>
        <p:spPr>
          <a:xfrm>
            <a:off x="1436435" y="25222465"/>
            <a:ext cx="28933428" cy="1637109"/>
          </a:xfrm>
          <a:prstGeom prst="rect">
            <a:avLst/>
          </a:prstGeom>
          <a:noFill/>
        </p:spPr>
        <p:txBody>
          <a:bodyPr wrap="square" rtlCol="0" anchor="ctr"/>
          <a:lstStyle/>
          <a:p>
            <a:pPr>
              <a:lnSpc>
                <a:spcPts val="14900"/>
              </a:lnSpc>
              <a:buNone/>
            </a:pPr>
            <a:r>
              <a:rPr lang="en-US" sz="14800" dirty="0">
                <a:solidFill>
                  <a:srgbClr val="505050"/>
                </a:solidFill>
                <a:latin typeface="Archivo Black" pitchFamily="34" charset="0"/>
                <a:ea typeface="Archivo Black" pitchFamily="34" charset="-122"/>
                <a:cs typeface="Archivo Black" pitchFamily="34" charset="-120"/>
              </a:rPr>
              <a:t>FY 22 Par Excellence</a:t>
            </a:r>
            <a:endParaRPr lang="en-US" dirty="0"/>
          </a:p>
        </p:txBody>
      </p:sp>
      <p:pic>
        <p:nvPicPr>
          <p:cNvPr id="18" name="Object 6" descr="preencoded.png">
            <a:extLst>
              <a:ext uri="{FF2B5EF4-FFF2-40B4-BE49-F238E27FC236}">
                <a16:creationId xmlns:a16="http://schemas.microsoft.com/office/drawing/2014/main" id="{3596F8D3-2768-5ABE-3B62-FC39D6F58D5D}"/>
              </a:ext>
            </a:extLst>
          </p:cNvPr>
          <p:cNvPicPr>
            <a:picLocks noChangeAspect="1"/>
          </p:cNvPicPr>
          <p:nvPr/>
        </p:nvPicPr>
        <p:blipFill>
          <a:blip r:embed="rId11"/>
          <a:stretch>
            <a:fillRect/>
          </a:stretch>
        </p:blipFill>
        <p:spPr>
          <a:xfrm>
            <a:off x="14152804" y="4495463"/>
            <a:ext cx="5625678" cy="5625678"/>
          </a:xfrm>
          <a:prstGeom prst="rect">
            <a:avLst/>
          </a:prstGeom>
        </p:spPr>
      </p:pic>
      <p:pic>
        <p:nvPicPr>
          <p:cNvPr id="19" name="Object 7" descr="Rupee with solid fill">
            <a:extLst>
              <a:ext uri="{FF2B5EF4-FFF2-40B4-BE49-F238E27FC236}">
                <a16:creationId xmlns:a16="http://schemas.microsoft.com/office/drawing/2014/main" id="{5E6A7F7D-E92B-EC4C-0444-36798CA728A2}"/>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5450280" y="5540277"/>
            <a:ext cx="3029212" cy="3029212"/>
          </a:xfrm>
          <a:prstGeom prst="rect">
            <a:avLst/>
          </a:prstGeom>
        </p:spPr>
      </p:pic>
      <p:pic>
        <p:nvPicPr>
          <p:cNvPr id="20" name="Object 6" descr="preencoded.png">
            <a:extLst>
              <a:ext uri="{FF2B5EF4-FFF2-40B4-BE49-F238E27FC236}">
                <a16:creationId xmlns:a16="http://schemas.microsoft.com/office/drawing/2014/main" id="{D4EC1BD0-2809-A622-8079-23DCA7EB66E7}"/>
              </a:ext>
            </a:extLst>
          </p:cNvPr>
          <p:cNvPicPr>
            <a:picLocks noChangeAspect="1"/>
          </p:cNvPicPr>
          <p:nvPr/>
        </p:nvPicPr>
        <p:blipFill>
          <a:blip r:embed="rId11"/>
          <a:stretch>
            <a:fillRect/>
          </a:stretch>
        </p:blipFill>
        <p:spPr>
          <a:xfrm>
            <a:off x="26694832" y="4495463"/>
            <a:ext cx="5625678" cy="5625678"/>
          </a:xfrm>
          <a:prstGeom prst="rect">
            <a:avLst/>
          </a:prstGeom>
        </p:spPr>
      </p:pic>
      <p:pic>
        <p:nvPicPr>
          <p:cNvPr id="21" name="Object 7" descr="Diamond with solid fill">
            <a:extLst>
              <a:ext uri="{FF2B5EF4-FFF2-40B4-BE49-F238E27FC236}">
                <a16:creationId xmlns:a16="http://schemas.microsoft.com/office/drawing/2014/main" id="{CCD3E44D-889B-0885-2DEF-D8753B13E1A1}"/>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27992308" y="5540277"/>
            <a:ext cx="3029212" cy="3029212"/>
          </a:xfrm>
          <a:prstGeom prst="rect">
            <a:avLst/>
          </a:prstGeom>
        </p:spPr>
      </p:pic>
      <p:sp>
        <p:nvSpPr>
          <p:cNvPr id="22" name="Object 13">
            <a:extLst>
              <a:ext uri="{FF2B5EF4-FFF2-40B4-BE49-F238E27FC236}">
                <a16:creationId xmlns:a16="http://schemas.microsoft.com/office/drawing/2014/main" id="{9BFD921C-1C40-958B-61F5-527911647AAD}"/>
              </a:ext>
            </a:extLst>
          </p:cNvPr>
          <p:cNvSpPr txBox="1"/>
          <p:nvPr/>
        </p:nvSpPr>
        <p:spPr>
          <a:xfrm>
            <a:off x="10727170" y="10829845"/>
            <a:ext cx="10941513" cy="3175000"/>
          </a:xfrm>
          <a:prstGeom prst="rect">
            <a:avLst/>
          </a:prstGeom>
          <a:noFill/>
        </p:spPr>
        <p:txBody>
          <a:bodyPr wrap="square" rtlCol="0" anchor="ctr"/>
          <a:lstStyle/>
          <a:p>
            <a:pPr algn="ctr">
              <a:lnSpc>
                <a:spcPts val="12100"/>
              </a:lnSpc>
              <a:buNone/>
            </a:pPr>
            <a:r>
              <a:rPr lang="en-US" sz="10900" dirty="0">
                <a:solidFill>
                  <a:srgbClr val="F2C52A"/>
                </a:solidFill>
                <a:latin typeface="Archivo Black" pitchFamily="34" charset="0"/>
                <a:ea typeface="Archivo Black" pitchFamily="34" charset="-122"/>
                <a:cs typeface="Archivo Black" pitchFamily="34" charset="-120"/>
              </a:rPr>
              <a:t>EBIDTA Margin</a:t>
            </a:r>
            <a:endParaRPr lang="en-US" dirty="0"/>
          </a:p>
        </p:txBody>
      </p:sp>
      <p:sp>
        <p:nvSpPr>
          <p:cNvPr id="23" name="Object 10">
            <a:extLst>
              <a:ext uri="{FF2B5EF4-FFF2-40B4-BE49-F238E27FC236}">
                <a16:creationId xmlns:a16="http://schemas.microsoft.com/office/drawing/2014/main" id="{932285E9-5506-BEE4-237A-514F1F149689}"/>
              </a:ext>
            </a:extLst>
          </p:cNvPr>
          <p:cNvSpPr txBox="1"/>
          <p:nvPr/>
        </p:nvSpPr>
        <p:spPr>
          <a:xfrm>
            <a:off x="12507511" y="14795461"/>
            <a:ext cx="7380829" cy="7689453"/>
          </a:xfrm>
          <a:prstGeom prst="rect">
            <a:avLst/>
          </a:prstGeom>
          <a:noFill/>
        </p:spPr>
        <p:txBody>
          <a:bodyPr wrap="square" rtlCol="0" anchor="ctr"/>
          <a:lstStyle/>
          <a:p>
            <a:pPr algn="ctr">
              <a:lnSpc>
                <a:spcPts val="11800"/>
              </a:lnSpc>
              <a:buNone/>
            </a:pPr>
            <a:r>
              <a:rPr lang="en-US" sz="8000" dirty="0">
                <a:solidFill>
                  <a:schemeClr val="tx1"/>
                </a:solidFill>
              </a:rPr>
              <a:t>EBIDTA during the year is</a:t>
            </a:r>
            <a:r>
              <a:rPr lang="en-US" sz="8000" dirty="0"/>
              <a:t> ₹</a:t>
            </a:r>
            <a:r>
              <a:rPr lang="en-US" sz="8000" dirty="0">
                <a:solidFill>
                  <a:schemeClr val="tx1"/>
                </a:solidFill>
              </a:rPr>
              <a:t>294 crores, highest ever. EBIDTA margin 14.89%.</a:t>
            </a:r>
            <a:endParaRPr lang="en-US" dirty="0"/>
          </a:p>
        </p:txBody>
      </p:sp>
      <p:sp>
        <p:nvSpPr>
          <p:cNvPr id="24" name="Object 10">
            <a:extLst>
              <a:ext uri="{FF2B5EF4-FFF2-40B4-BE49-F238E27FC236}">
                <a16:creationId xmlns:a16="http://schemas.microsoft.com/office/drawing/2014/main" id="{2D340AC9-C714-EFEE-304C-C48ABAFF397F}"/>
              </a:ext>
            </a:extLst>
          </p:cNvPr>
          <p:cNvSpPr txBox="1"/>
          <p:nvPr/>
        </p:nvSpPr>
        <p:spPr>
          <a:xfrm>
            <a:off x="25816499" y="14842495"/>
            <a:ext cx="7380829" cy="7689453"/>
          </a:xfrm>
          <a:prstGeom prst="rect">
            <a:avLst/>
          </a:prstGeom>
          <a:noFill/>
        </p:spPr>
        <p:txBody>
          <a:bodyPr wrap="square" rtlCol="0" anchor="ctr"/>
          <a:lstStyle/>
          <a:p>
            <a:pPr algn="ctr">
              <a:lnSpc>
                <a:spcPts val="11800"/>
              </a:lnSpc>
              <a:buNone/>
            </a:pPr>
            <a:r>
              <a:rPr lang="en-US" sz="8000" dirty="0">
                <a:solidFill>
                  <a:schemeClr val="tx1"/>
                </a:solidFill>
              </a:rPr>
              <a:t>Company’s net worth crossed the coveted ₹650 crore mark</a:t>
            </a:r>
            <a:endParaRPr lang="en-US" dirty="0"/>
          </a:p>
        </p:txBody>
      </p:sp>
      <p:sp>
        <p:nvSpPr>
          <p:cNvPr id="25" name="Object 10">
            <a:extLst>
              <a:ext uri="{FF2B5EF4-FFF2-40B4-BE49-F238E27FC236}">
                <a16:creationId xmlns:a16="http://schemas.microsoft.com/office/drawing/2014/main" id="{D9E95E38-E133-067C-570D-D9D9DD0F34E0}"/>
              </a:ext>
            </a:extLst>
          </p:cNvPr>
          <p:cNvSpPr txBox="1"/>
          <p:nvPr/>
        </p:nvSpPr>
        <p:spPr>
          <a:xfrm>
            <a:off x="39125487" y="14676107"/>
            <a:ext cx="7380829" cy="7689453"/>
          </a:xfrm>
          <a:prstGeom prst="rect">
            <a:avLst/>
          </a:prstGeom>
          <a:noFill/>
        </p:spPr>
        <p:txBody>
          <a:bodyPr wrap="square" rtlCol="0" anchor="ctr"/>
          <a:lstStyle/>
          <a:p>
            <a:pPr algn="ctr">
              <a:lnSpc>
                <a:spcPts val="11800"/>
              </a:lnSpc>
              <a:buNone/>
            </a:pPr>
            <a:r>
              <a:rPr lang="en-US" sz="8000" dirty="0">
                <a:solidFill>
                  <a:schemeClr val="tx1"/>
                </a:solidFill>
              </a:rPr>
              <a:t>Company declared interim dividend of 200% for FY 2021-22</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sp>
        <p:nvSpPr>
          <p:cNvPr id="12" name="Object 11"/>
          <p:cNvSpPr txBox="1"/>
          <p:nvPr/>
        </p:nvSpPr>
        <p:spPr>
          <a:xfrm>
            <a:off x="2728209" y="2308066"/>
            <a:ext cx="13647864" cy="3175000"/>
          </a:xfrm>
          <a:prstGeom prst="rect">
            <a:avLst/>
          </a:prstGeom>
          <a:noFill/>
        </p:spPr>
        <p:txBody>
          <a:bodyPr wrap="square" rtlCol="0" anchor="ctr"/>
          <a:lstStyle/>
          <a:p>
            <a:pPr algn="ctr">
              <a:lnSpc>
                <a:spcPts val="12100"/>
              </a:lnSpc>
            </a:pPr>
            <a:r>
              <a:rPr lang="en-US" sz="7000" b="1" dirty="0">
                <a:solidFill>
                  <a:srgbClr val="F2C52A"/>
                </a:solidFill>
                <a:cs typeface="Times New Roman" panose="02020603050405020304" pitchFamily="18" charset="0"/>
              </a:rPr>
              <a:t>Crushing (Lakh Quintals)</a:t>
            </a:r>
          </a:p>
        </p:txBody>
      </p:sp>
      <p:sp>
        <p:nvSpPr>
          <p:cNvPr id="17" name="Object 7">
            <a:extLst>
              <a:ext uri="{FF2B5EF4-FFF2-40B4-BE49-F238E27FC236}">
                <a16:creationId xmlns:a16="http://schemas.microsoft.com/office/drawing/2014/main" id="{614FC7E2-D1B2-4BEA-0492-5BF4B0336742}"/>
              </a:ext>
            </a:extLst>
          </p:cNvPr>
          <p:cNvSpPr txBox="1"/>
          <p:nvPr/>
        </p:nvSpPr>
        <p:spPr>
          <a:xfrm>
            <a:off x="1436435" y="25222465"/>
            <a:ext cx="28933428" cy="1637109"/>
          </a:xfrm>
          <a:prstGeom prst="rect">
            <a:avLst/>
          </a:prstGeom>
          <a:noFill/>
        </p:spPr>
        <p:txBody>
          <a:bodyPr wrap="square" rtlCol="0" anchor="ctr"/>
          <a:lstStyle/>
          <a:p>
            <a:pPr>
              <a:lnSpc>
                <a:spcPts val="14900"/>
              </a:lnSpc>
              <a:buNone/>
            </a:pPr>
            <a:r>
              <a:rPr lang="en-US" sz="10800" b="1" dirty="0">
                <a:solidFill>
                  <a:schemeClr val="tx1"/>
                </a:solidFill>
                <a:latin typeface="Archivo Black"/>
                <a:cs typeface="Times New Roman" pitchFamily="18" charset="0"/>
              </a:rPr>
              <a:t>Operational trends - Sugar </a:t>
            </a:r>
            <a:endParaRPr lang="en-US" sz="10800" b="1" dirty="0">
              <a:latin typeface="Archivo Black"/>
            </a:endParaRPr>
          </a:p>
        </p:txBody>
      </p:sp>
      <p:graphicFrame>
        <p:nvGraphicFramePr>
          <p:cNvPr id="30" name="Chart 29">
            <a:extLst>
              <a:ext uri="{FF2B5EF4-FFF2-40B4-BE49-F238E27FC236}">
                <a16:creationId xmlns:a16="http://schemas.microsoft.com/office/drawing/2014/main" id="{8D8C7FB5-BD95-8A56-C5A8-EFD9375CD2CF}"/>
              </a:ext>
            </a:extLst>
          </p:cNvPr>
          <p:cNvGraphicFramePr>
            <a:graphicFrameLocks noChangeAspect="1"/>
          </p:cNvGraphicFramePr>
          <p:nvPr>
            <p:extLst>
              <p:ext uri="{D42A27DB-BD31-4B8C-83A1-F6EECF244321}">
                <p14:modId xmlns:p14="http://schemas.microsoft.com/office/powerpoint/2010/main" val="3618254860"/>
              </p:ext>
            </p:extLst>
          </p:nvPr>
        </p:nvGraphicFramePr>
        <p:xfrm>
          <a:off x="3502573" y="4805290"/>
          <a:ext cx="12326523" cy="185337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 name="Chart 30">
            <a:extLst>
              <a:ext uri="{FF2B5EF4-FFF2-40B4-BE49-F238E27FC236}">
                <a16:creationId xmlns:a16="http://schemas.microsoft.com/office/drawing/2014/main" id="{F4E02DA7-E127-72D4-7A25-491598009856}"/>
              </a:ext>
            </a:extLst>
          </p:cNvPr>
          <p:cNvGraphicFramePr>
            <a:graphicFrameLocks noChangeAspect="1"/>
          </p:cNvGraphicFramePr>
          <p:nvPr>
            <p:extLst>
              <p:ext uri="{D42A27DB-BD31-4B8C-83A1-F6EECF244321}">
                <p14:modId xmlns:p14="http://schemas.microsoft.com/office/powerpoint/2010/main" val="1384897798"/>
              </p:ext>
            </p:extLst>
          </p:nvPr>
        </p:nvGraphicFramePr>
        <p:xfrm>
          <a:off x="18445739" y="4551011"/>
          <a:ext cx="12326523" cy="187880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 name="Chart 31">
            <a:extLst>
              <a:ext uri="{FF2B5EF4-FFF2-40B4-BE49-F238E27FC236}">
                <a16:creationId xmlns:a16="http://schemas.microsoft.com/office/drawing/2014/main" id="{F0B986BE-AE65-E1D6-3640-BD8CA7D4341B}"/>
              </a:ext>
            </a:extLst>
          </p:cNvPr>
          <p:cNvGraphicFramePr>
            <a:graphicFrameLocks noChangeAspect="1"/>
          </p:cNvGraphicFramePr>
          <p:nvPr>
            <p:extLst>
              <p:ext uri="{D42A27DB-BD31-4B8C-83A1-F6EECF244321}">
                <p14:modId xmlns:p14="http://schemas.microsoft.com/office/powerpoint/2010/main" val="2141892296"/>
              </p:ext>
            </p:extLst>
          </p:nvPr>
        </p:nvGraphicFramePr>
        <p:xfrm>
          <a:off x="33034547" y="4678150"/>
          <a:ext cx="12326523" cy="18788026"/>
        </p:xfrm>
        <a:graphic>
          <a:graphicData uri="http://schemas.openxmlformats.org/drawingml/2006/chart">
            <c:chart xmlns:c="http://schemas.openxmlformats.org/drawingml/2006/chart" xmlns:r="http://schemas.openxmlformats.org/officeDocument/2006/relationships" r:id="rId7"/>
          </a:graphicData>
        </a:graphic>
      </p:graphicFrame>
      <p:sp>
        <p:nvSpPr>
          <p:cNvPr id="33" name="Object 11">
            <a:extLst>
              <a:ext uri="{FF2B5EF4-FFF2-40B4-BE49-F238E27FC236}">
                <a16:creationId xmlns:a16="http://schemas.microsoft.com/office/drawing/2014/main" id="{049501FE-C8EB-633D-716A-65510B168F44}"/>
              </a:ext>
            </a:extLst>
          </p:cNvPr>
          <p:cNvSpPr txBox="1"/>
          <p:nvPr/>
        </p:nvSpPr>
        <p:spPr>
          <a:xfrm>
            <a:off x="16528473" y="2298142"/>
            <a:ext cx="13647864" cy="3175000"/>
          </a:xfrm>
          <a:prstGeom prst="rect">
            <a:avLst/>
          </a:prstGeom>
          <a:noFill/>
        </p:spPr>
        <p:txBody>
          <a:bodyPr wrap="square" rtlCol="0" anchor="ctr"/>
          <a:lstStyle/>
          <a:p>
            <a:pPr algn="ctr"/>
            <a:r>
              <a:rPr lang="en-US" sz="7200" b="1" dirty="0">
                <a:solidFill>
                  <a:srgbClr val="F2C52A"/>
                </a:solidFill>
                <a:cs typeface="Times New Roman" panose="02020603050405020304" pitchFamily="18" charset="0"/>
              </a:rPr>
              <a:t>Sugar Production (</a:t>
            </a:r>
            <a:r>
              <a:rPr lang="en-US" sz="6600" b="1" dirty="0">
                <a:solidFill>
                  <a:srgbClr val="F2C52A"/>
                </a:solidFill>
                <a:cs typeface="Times New Roman" panose="02020603050405020304" pitchFamily="18" charset="0"/>
              </a:rPr>
              <a:t>Lakh</a:t>
            </a:r>
            <a:r>
              <a:rPr lang="en-US" sz="7200" b="1" dirty="0">
                <a:solidFill>
                  <a:srgbClr val="F2C52A"/>
                </a:solidFill>
                <a:cs typeface="Times New Roman" panose="02020603050405020304" pitchFamily="18" charset="0"/>
              </a:rPr>
              <a:t> Quintals)</a:t>
            </a:r>
          </a:p>
        </p:txBody>
      </p:sp>
      <p:sp>
        <p:nvSpPr>
          <p:cNvPr id="34" name="Object 11">
            <a:extLst>
              <a:ext uri="{FF2B5EF4-FFF2-40B4-BE49-F238E27FC236}">
                <a16:creationId xmlns:a16="http://schemas.microsoft.com/office/drawing/2014/main" id="{2880D520-7360-2417-E6AF-102914397782}"/>
              </a:ext>
            </a:extLst>
          </p:cNvPr>
          <p:cNvSpPr txBox="1"/>
          <p:nvPr/>
        </p:nvSpPr>
        <p:spPr>
          <a:xfrm>
            <a:off x="32246003" y="2237081"/>
            <a:ext cx="13647864" cy="3175000"/>
          </a:xfrm>
          <a:prstGeom prst="rect">
            <a:avLst/>
          </a:prstGeom>
          <a:noFill/>
        </p:spPr>
        <p:txBody>
          <a:bodyPr wrap="square" rtlCol="0" anchor="ctr"/>
          <a:lstStyle/>
          <a:p>
            <a:pPr algn="ctr"/>
            <a:r>
              <a:rPr lang="en-US" sz="7200" b="1" dirty="0">
                <a:solidFill>
                  <a:srgbClr val="F2C52A"/>
                </a:solidFill>
                <a:cs typeface="Times New Roman" panose="02020603050405020304" pitchFamily="18" charset="0"/>
              </a:rPr>
              <a:t>Sugar Sale (Lakh Quintals)</a:t>
            </a:r>
            <a:endParaRPr lang="en-IN" sz="7200" b="1" dirty="0">
              <a:solidFill>
                <a:srgbClr val="F2C52A"/>
              </a:solidFill>
            </a:endParaRPr>
          </a:p>
        </p:txBody>
      </p:sp>
    </p:spTree>
    <p:extLst>
      <p:ext uri="{BB962C8B-B14F-4D97-AF65-F5344CB8AC3E}">
        <p14:creationId xmlns:p14="http://schemas.microsoft.com/office/powerpoint/2010/main" val="3110216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sp>
        <p:nvSpPr>
          <p:cNvPr id="12" name="Object 11"/>
          <p:cNvSpPr txBox="1"/>
          <p:nvPr/>
        </p:nvSpPr>
        <p:spPr>
          <a:xfrm>
            <a:off x="8166541" y="2175420"/>
            <a:ext cx="13647864" cy="3175000"/>
          </a:xfrm>
          <a:prstGeom prst="rect">
            <a:avLst/>
          </a:prstGeom>
          <a:noFill/>
        </p:spPr>
        <p:txBody>
          <a:bodyPr wrap="square" rtlCol="0" anchor="ctr"/>
          <a:lstStyle/>
          <a:p>
            <a:pPr algn="ctr">
              <a:lnSpc>
                <a:spcPts val="12100"/>
              </a:lnSpc>
            </a:pPr>
            <a:r>
              <a:rPr lang="en-US" sz="9600" b="1" dirty="0">
                <a:solidFill>
                  <a:srgbClr val="F2C52A"/>
                </a:solidFill>
                <a:latin typeface="Archivo Black"/>
                <a:cs typeface="Times New Roman" panose="02020603050405020304" pitchFamily="18" charset="0"/>
              </a:rPr>
              <a:t>Production (Lakh BL)</a:t>
            </a:r>
          </a:p>
        </p:txBody>
      </p:sp>
      <p:sp>
        <p:nvSpPr>
          <p:cNvPr id="17" name="Object 7">
            <a:extLst>
              <a:ext uri="{FF2B5EF4-FFF2-40B4-BE49-F238E27FC236}">
                <a16:creationId xmlns:a16="http://schemas.microsoft.com/office/drawing/2014/main" id="{614FC7E2-D1B2-4BEA-0492-5BF4B0336742}"/>
              </a:ext>
            </a:extLst>
          </p:cNvPr>
          <p:cNvSpPr txBox="1"/>
          <p:nvPr/>
        </p:nvSpPr>
        <p:spPr>
          <a:xfrm>
            <a:off x="1362382" y="25161153"/>
            <a:ext cx="28933428" cy="1637109"/>
          </a:xfrm>
          <a:prstGeom prst="rect">
            <a:avLst/>
          </a:prstGeom>
          <a:noFill/>
        </p:spPr>
        <p:txBody>
          <a:bodyPr wrap="square" rtlCol="0" anchor="ctr"/>
          <a:lstStyle/>
          <a:p>
            <a:pPr>
              <a:lnSpc>
                <a:spcPts val="14900"/>
              </a:lnSpc>
              <a:buNone/>
            </a:pPr>
            <a:r>
              <a:rPr lang="en-US" sz="10800" b="1" dirty="0">
                <a:solidFill>
                  <a:schemeClr val="tx1"/>
                </a:solidFill>
                <a:latin typeface="Archivo Black"/>
                <a:cs typeface="Times New Roman" pitchFamily="18" charset="0"/>
              </a:rPr>
              <a:t>Operational trends - </a:t>
            </a:r>
            <a:r>
              <a:rPr lang="en-US" sz="9600" dirty="0">
                <a:cs typeface="Times New Roman" pitchFamily="18" charset="0"/>
              </a:rPr>
              <a:t>Absolute Alcohol (Ethanol) </a:t>
            </a:r>
            <a:r>
              <a:rPr lang="en-US" sz="10800" b="1" dirty="0">
                <a:solidFill>
                  <a:schemeClr val="tx1"/>
                </a:solidFill>
                <a:latin typeface="Archivo Black"/>
                <a:cs typeface="Times New Roman" pitchFamily="18" charset="0"/>
              </a:rPr>
              <a:t> </a:t>
            </a:r>
            <a:endParaRPr lang="en-US" sz="10800" b="1" dirty="0">
              <a:latin typeface="Archivo Black"/>
            </a:endParaRPr>
          </a:p>
        </p:txBody>
      </p:sp>
      <p:sp>
        <p:nvSpPr>
          <p:cNvPr id="34" name="Object 11">
            <a:extLst>
              <a:ext uri="{FF2B5EF4-FFF2-40B4-BE49-F238E27FC236}">
                <a16:creationId xmlns:a16="http://schemas.microsoft.com/office/drawing/2014/main" id="{2880D520-7360-2417-E6AF-102914397782}"/>
              </a:ext>
            </a:extLst>
          </p:cNvPr>
          <p:cNvSpPr txBox="1"/>
          <p:nvPr/>
        </p:nvSpPr>
        <p:spPr>
          <a:xfrm>
            <a:off x="32246003" y="2237081"/>
            <a:ext cx="13647864" cy="3175000"/>
          </a:xfrm>
          <a:prstGeom prst="rect">
            <a:avLst/>
          </a:prstGeom>
          <a:noFill/>
        </p:spPr>
        <p:txBody>
          <a:bodyPr wrap="square" rtlCol="0" anchor="ctr"/>
          <a:lstStyle/>
          <a:p>
            <a:pPr algn="ctr"/>
            <a:r>
              <a:rPr lang="en-US" sz="9600" b="1" dirty="0">
                <a:solidFill>
                  <a:srgbClr val="F2C52A"/>
                </a:solidFill>
                <a:cs typeface="Times New Roman" panose="02020603050405020304" pitchFamily="18" charset="0"/>
              </a:rPr>
              <a:t>Sale (Lakh BL)</a:t>
            </a:r>
            <a:endParaRPr lang="en-IN" sz="9600" b="1" dirty="0">
              <a:solidFill>
                <a:srgbClr val="F2C52A"/>
              </a:solidFill>
            </a:endParaRPr>
          </a:p>
        </p:txBody>
      </p:sp>
      <p:graphicFrame>
        <p:nvGraphicFramePr>
          <p:cNvPr id="11" name="Chart 10">
            <a:extLst>
              <a:ext uri="{FF2B5EF4-FFF2-40B4-BE49-F238E27FC236}">
                <a16:creationId xmlns:a16="http://schemas.microsoft.com/office/drawing/2014/main" id="{2768270E-98DB-5231-BFF5-E4329D3C66D8}"/>
              </a:ext>
            </a:extLst>
          </p:cNvPr>
          <p:cNvGraphicFramePr>
            <a:graphicFrameLocks noChangeAspect="1"/>
          </p:cNvGraphicFramePr>
          <p:nvPr>
            <p:extLst>
              <p:ext uri="{D42A27DB-BD31-4B8C-83A1-F6EECF244321}">
                <p14:modId xmlns:p14="http://schemas.microsoft.com/office/powerpoint/2010/main" val="4294179995"/>
              </p:ext>
            </p:extLst>
          </p:nvPr>
        </p:nvGraphicFramePr>
        <p:xfrm>
          <a:off x="7166822" y="3974096"/>
          <a:ext cx="13859039" cy="208379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A5E4ADCA-0A7D-8CB6-5E37-CD1BAD3EEFBC}"/>
              </a:ext>
            </a:extLst>
          </p:cNvPr>
          <p:cNvGraphicFramePr>
            <a:graphicFrameLocks noChangeAspect="1"/>
          </p:cNvGraphicFramePr>
          <p:nvPr>
            <p:extLst>
              <p:ext uri="{D42A27DB-BD31-4B8C-83A1-F6EECF244321}">
                <p14:modId xmlns:p14="http://schemas.microsoft.com/office/powerpoint/2010/main" val="3488924715"/>
              </p:ext>
            </p:extLst>
          </p:nvPr>
        </p:nvGraphicFramePr>
        <p:xfrm>
          <a:off x="29774142" y="4391418"/>
          <a:ext cx="16521244" cy="2154381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511180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1962484"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sp>
        <p:nvSpPr>
          <p:cNvPr id="17" name="Object 7">
            <a:extLst>
              <a:ext uri="{FF2B5EF4-FFF2-40B4-BE49-F238E27FC236}">
                <a16:creationId xmlns:a16="http://schemas.microsoft.com/office/drawing/2014/main" id="{614FC7E2-D1B2-4BEA-0492-5BF4B0336742}"/>
              </a:ext>
            </a:extLst>
          </p:cNvPr>
          <p:cNvSpPr txBox="1"/>
          <p:nvPr/>
        </p:nvSpPr>
        <p:spPr>
          <a:xfrm>
            <a:off x="1362382" y="25161153"/>
            <a:ext cx="28933428" cy="1637109"/>
          </a:xfrm>
          <a:prstGeom prst="rect">
            <a:avLst/>
          </a:prstGeom>
          <a:noFill/>
        </p:spPr>
        <p:txBody>
          <a:bodyPr wrap="square" rtlCol="0" anchor="ctr"/>
          <a:lstStyle/>
          <a:p>
            <a:pPr>
              <a:defRPr/>
            </a:pPr>
            <a:r>
              <a:rPr lang="en-US" sz="10800" b="1" dirty="0">
                <a:solidFill>
                  <a:schemeClr val="tx1"/>
                </a:solidFill>
                <a:latin typeface="Archivo Black"/>
                <a:cs typeface="Times New Roman" pitchFamily="18" charset="0"/>
              </a:rPr>
              <a:t>Revenue from Operations (</a:t>
            </a:r>
            <a:r>
              <a:rPr lang="en-US" sz="10800" b="1" dirty="0">
                <a:latin typeface="Archivo Black"/>
                <a:cs typeface="Times New Roman" pitchFamily="18" charset="0"/>
              </a:rPr>
              <a:t>₹ </a:t>
            </a:r>
            <a:r>
              <a:rPr lang="en-US" sz="10800" b="1" dirty="0" err="1">
                <a:latin typeface="Archivo Black"/>
                <a:cs typeface="Times New Roman" pitchFamily="18" charset="0"/>
              </a:rPr>
              <a:t>Crore</a:t>
            </a:r>
            <a:r>
              <a:rPr lang="en-US" sz="10800" b="1" dirty="0">
                <a:latin typeface="Archivo Black"/>
                <a:cs typeface="Times New Roman" pitchFamily="18" charset="0"/>
              </a:rPr>
              <a:t>)</a:t>
            </a:r>
          </a:p>
        </p:txBody>
      </p:sp>
      <p:graphicFrame>
        <p:nvGraphicFramePr>
          <p:cNvPr id="9" name="Chart 8">
            <a:extLst>
              <a:ext uri="{FF2B5EF4-FFF2-40B4-BE49-F238E27FC236}">
                <a16:creationId xmlns:a16="http://schemas.microsoft.com/office/drawing/2014/main" id="{F2653167-06B1-BCF2-A145-936A42378094}"/>
              </a:ext>
            </a:extLst>
          </p:cNvPr>
          <p:cNvGraphicFramePr>
            <a:graphicFrameLocks noChangeAspect="1"/>
          </p:cNvGraphicFramePr>
          <p:nvPr>
            <p:extLst>
              <p:ext uri="{D42A27DB-BD31-4B8C-83A1-F6EECF244321}">
                <p14:modId xmlns:p14="http://schemas.microsoft.com/office/powerpoint/2010/main" val="1447868382"/>
              </p:ext>
            </p:extLst>
          </p:nvPr>
        </p:nvGraphicFramePr>
        <p:xfrm>
          <a:off x="2811630" y="3797238"/>
          <a:ext cx="45176740" cy="19644652"/>
        </p:xfrm>
        <a:graphic>
          <a:graphicData uri="http://schemas.openxmlformats.org/drawingml/2006/chart">
            <c:chart xmlns:c="http://schemas.openxmlformats.org/drawingml/2006/chart" xmlns:r="http://schemas.openxmlformats.org/officeDocument/2006/relationships" r:id="rId5"/>
          </a:graphicData>
        </a:graphic>
      </p:graphicFrame>
      <p:sp>
        <p:nvSpPr>
          <p:cNvPr id="10" name="Up Arrow 13">
            <a:extLst>
              <a:ext uri="{FF2B5EF4-FFF2-40B4-BE49-F238E27FC236}">
                <a16:creationId xmlns:a16="http://schemas.microsoft.com/office/drawing/2014/main" id="{EDEAF94A-285D-1A9E-0C50-127686D47D14}"/>
              </a:ext>
            </a:extLst>
          </p:cNvPr>
          <p:cNvSpPr/>
          <p:nvPr/>
        </p:nvSpPr>
        <p:spPr>
          <a:xfrm>
            <a:off x="20239880" y="6151417"/>
            <a:ext cx="7524629" cy="6982691"/>
          </a:xfrm>
          <a:prstGeom prst="up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sz="6000" dirty="0"/>
              <a:t>7.35%</a:t>
            </a:r>
          </a:p>
        </p:txBody>
      </p:sp>
    </p:spTree>
    <p:extLst>
      <p:ext uri="{BB962C8B-B14F-4D97-AF65-F5344CB8AC3E}">
        <p14:creationId xmlns:p14="http://schemas.microsoft.com/office/powerpoint/2010/main" val="1707987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stretch>
            <a:fillRect/>
          </a:stretch>
        </p:blipFill>
        <p:spPr>
          <a:xfrm>
            <a:off x="0" y="0"/>
            <a:ext cx="50800000" cy="28575000"/>
          </a:xfrm>
          <a:prstGeom prst="rect">
            <a:avLst/>
          </a:prstGeom>
        </p:spPr>
      </p:pic>
      <p:pic>
        <p:nvPicPr>
          <p:cNvPr id="4" name="Object 3" descr="preencoded.png"/>
          <p:cNvPicPr>
            <a:picLocks noChangeAspect="1"/>
          </p:cNvPicPr>
          <p:nvPr/>
        </p:nvPicPr>
        <p:blipFill>
          <a:blip r:embed="rId4"/>
          <a:stretch>
            <a:fillRect/>
          </a:stretch>
        </p:blipFill>
        <p:spPr>
          <a:xfrm>
            <a:off x="0" y="27169401"/>
            <a:ext cx="50800000" cy="1405599"/>
          </a:xfrm>
          <a:prstGeom prst="rect">
            <a:avLst/>
          </a:prstGeom>
        </p:spPr>
      </p:pic>
      <p:sp>
        <p:nvSpPr>
          <p:cNvPr id="17" name="Object 7">
            <a:extLst>
              <a:ext uri="{FF2B5EF4-FFF2-40B4-BE49-F238E27FC236}">
                <a16:creationId xmlns:a16="http://schemas.microsoft.com/office/drawing/2014/main" id="{614FC7E2-D1B2-4BEA-0492-5BF4B0336742}"/>
              </a:ext>
            </a:extLst>
          </p:cNvPr>
          <p:cNvSpPr txBox="1"/>
          <p:nvPr/>
        </p:nvSpPr>
        <p:spPr>
          <a:xfrm>
            <a:off x="1362382" y="25161153"/>
            <a:ext cx="28933428" cy="1637109"/>
          </a:xfrm>
          <a:prstGeom prst="rect">
            <a:avLst/>
          </a:prstGeom>
          <a:noFill/>
        </p:spPr>
        <p:txBody>
          <a:bodyPr wrap="square" rtlCol="0" anchor="ctr"/>
          <a:lstStyle/>
          <a:p>
            <a:pPr>
              <a:lnSpc>
                <a:spcPts val="14900"/>
              </a:lnSpc>
              <a:buNone/>
            </a:pPr>
            <a:r>
              <a:rPr lang="en-US" sz="10800" b="1" dirty="0">
                <a:solidFill>
                  <a:schemeClr val="tx1"/>
                </a:solidFill>
                <a:latin typeface="Archivo Black"/>
                <a:cs typeface="Times New Roman" pitchFamily="18" charset="0"/>
              </a:rPr>
              <a:t>Sugar Sales (Domestic)</a:t>
            </a:r>
            <a:endParaRPr lang="en-US" sz="10800" b="1" dirty="0">
              <a:latin typeface="Archivo Black"/>
            </a:endParaRPr>
          </a:p>
        </p:txBody>
      </p:sp>
      <p:graphicFrame>
        <p:nvGraphicFramePr>
          <p:cNvPr id="7" name="Chart 6">
            <a:extLst>
              <a:ext uri="{FF2B5EF4-FFF2-40B4-BE49-F238E27FC236}">
                <a16:creationId xmlns:a16="http://schemas.microsoft.com/office/drawing/2014/main" id="{9AE6CD90-BCD4-94DE-B32B-AF900C09D438}"/>
              </a:ext>
            </a:extLst>
          </p:cNvPr>
          <p:cNvGraphicFramePr>
            <a:graphicFrameLocks noChangeAspect="1"/>
          </p:cNvGraphicFramePr>
          <p:nvPr>
            <p:extLst>
              <p:ext uri="{D42A27DB-BD31-4B8C-83A1-F6EECF244321}">
                <p14:modId xmlns:p14="http://schemas.microsoft.com/office/powerpoint/2010/main" val="3444810537"/>
              </p:ext>
            </p:extLst>
          </p:nvPr>
        </p:nvGraphicFramePr>
        <p:xfrm>
          <a:off x="2254847" y="2494841"/>
          <a:ext cx="46290305" cy="2251377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96278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3057</TotalTime>
  <Words>1051</Words>
  <Application>Microsoft Office PowerPoint</Application>
  <PresentationFormat>Custom</PresentationFormat>
  <Paragraphs>133</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Archivo Black</vt:lpstr>
      <vt:lpstr>Arial</vt:lpstr>
      <vt:lpstr>Calibri</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Vijay Banka</cp:lastModifiedBy>
  <cp:revision>32</cp:revision>
  <dcterms:created xsi:type="dcterms:W3CDTF">2022-06-16T07:30:28Z</dcterms:created>
  <dcterms:modified xsi:type="dcterms:W3CDTF">2022-06-29T10:02:05Z</dcterms:modified>
</cp:coreProperties>
</file>